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sldIdLst>
    <p:sldId id="256" r:id="rId3"/>
    <p:sldId id="355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356" r:id="rId13"/>
    <p:sldId id="354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357" r:id="rId26"/>
    <p:sldId id="358" r:id="rId27"/>
    <p:sldId id="359" r:id="rId28"/>
    <p:sldId id="360" r:id="rId29"/>
    <p:sldId id="361" r:id="rId30"/>
    <p:sldId id="364" r:id="rId31"/>
    <p:sldId id="365" r:id="rId32"/>
    <p:sldId id="366" r:id="rId33"/>
    <p:sldId id="367" r:id="rId34"/>
    <p:sldId id="363" r:id="rId35"/>
    <p:sldId id="292" r:id="rId36"/>
    <p:sldId id="368" r:id="rId37"/>
    <p:sldId id="369" r:id="rId38"/>
    <p:sldId id="370" r:id="rId39"/>
    <p:sldId id="372" r:id="rId40"/>
    <p:sldId id="373" r:id="rId41"/>
    <p:sldId id="374" r:id="rId42"/>
    <p:sldId id="376" r:id="rId43"/>
    <p:sldId id="379" r:id="rId44"/>
    <p:sldId id="380" r:id="rId45"/>
    <p:sldId id="284" r:id="rId46"/>
    <p:sldId id="381" r:id="rId47"/>
    <p:sldId id="281" r:id="rId48"/>
    <p:sldId id="336" r:id="rId49"/>
    <p:sldId id="337" r:id="rId50"/>
    <p:sldId id="338" r:id="rId51"/>
    <p:sldId id="339" r:id="rId52"/>
    <p:sldId id="340" r:id="rId53"/>
    <p:sldId id="341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E8AD8-3ED3-E13F-E379-F8AF681184C8}" v="8" dt="2024-06-10T06:45:13.579"/>
    <p1510:client id="{9854E16C-4183-6EE7-7E4C-2D37166B69FA}" v="15" dt="2024-06-10T06:56:51.646"/>
    <p1510:client id="{B8D98BD3-41E9-4BBE-ABFB-611B947FD84C}" v="36" dt="2024-06-09T15:38:46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24.xml" Id="rId26" /><Relationship Type="http://schemas.openxmlformats.org/officeDocument/2006/relationships/slide" Target="slides/slide19.xml" Id="rId21" /><Relationship Type="http://schemas.openxmlformats.org/officeDocument/2006/relationships/slide" Target="slides/slide40.xml" Id="rId42" /><Relationship Type="http://schemas.openxmlformats.org/officeDocument/2006/relationships/slide" Target="slides/slide45.xml" Id="rId47" /><Relationship Type="http://schemas.openxmlformats.org/officeDocument/2006/relationships/notesMaster" Target="notesMasters/notesMaster1.xml" Id="rId63" /><Relationship Type="http://schemas.openxmlformats.org/officeDocument/2006/relationships/slide" Target="slides/slide5.xml" Id="rId7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slide" Target="slides/slide27.xml" Id="rId29" /><Relationship Type="http://schemas.openxmlformats.org/officeDocument/2006/relationships/slide" Target="slides/slide9.xml" Id="rId11" /><Relationship Type="http://schemas.openxmlformats.org/officeDocument/2006/relationships/slide" Target="slides/slide22.xml" Id="rId24" /><Relationship Type="http://schemas.openxmlformats.org/officeDocument/2006/relationships/slide" Target="slides/slide30.xml" Id="rId32" /><Relationship Type="http://schemas.openxmlformats.org/officeDocument/2006/relationships/slide" Target="slides/slide35.xml" Id="rId37" /><Relationship Type="http://schemas.openxmlformats.org/officeDocument/2006/relationships/slide" Target="slides/slide38.xml" Id="rId40" /><Relationship Type="http://schemas.openxmlformats.org/officeDocument/2006/relationships/slide" Target="slides/slide43.xml" Id="rId45" /><Relationship Type="http://schemas.openxmlformats.org/officeDocument/2006/relationships/slide" Target="slides/slide51.xml" Id="rId53" /><Relationship Type="http://schemas.openxmlformats.org/officeDocument/2006/relationships/slide" Target="slides/slide56.xml" Id="rId58" /><Relationship Type="http://schemas.openxmlformats.org/officeDocument/2006/relationships/theme" Target="theme/theme1.xml" Id="rId66" /><Relationship Type="http://schemas.openxmlformats.org/officeDocument/2006/relationships/slide" Target="slides/slide3.xml" Id="rId5" /><Relationship Type="http://schemas.openxmlformats.org/officeDocument/2006/relationships/slide" Target="slides/slide59.xml" Id="rId61" /><Relationship Type="http://schemas.openxmlformats.org/officeDocument/2006/relationships/slide" Target="slides/slide17.xml" Id="rId19" /><Relationship Type="http://schemas.openxmlformats.org/officeDocument/2006/relationships/slide" Target="slides/slide12.xml" Id="rId14" /><Relationship Type="http://schemas.openxmlformats.org/officeDocument/2006/relationships/slide" Target="slides/slide20.xml" Id="rId22" /><Relationship Type="http://schemas.openxmlformats.org/officeDocument/2006/relationships/slide" Target="slides/slide25.xml" Id="rId27" /><Relationship Type="http://schemas.openxmlformats.org/officeDocument/2006/relationships/slide" Target="slides/slide28.xml" Id="rId30" /><Relationship Type="http://schemas.openxmlformats.org/officeDocument/2006/relationships/slide" Target="slides/slide33.xml" Id="rId35" /><Relationship Type="http://schemas.openxmlformats.org/officeDocument/2006/relationships/slide" Target="slides/slide41.xml" Id="rId43" /><Relationship Type="http://schemas.openxmlformats.org/officeDocument/2006/relationships/slide" Target="slides/slide46.xml" Id="rId48" /><Relationship Type="http://schemas.openxmlformats.org/officeDocument/2006/relationships/slide" Target="slides/slide54.xml" Id="rId56" /><Relationship Type="http://schemas.openxmlformats.org/officeDocument/2006/relationships/presProps" Target="presProps.xml" Id="rId64" /><Relationship Type="http://schemas.microsoft.com/office/2015/10/relationships/revisionInfo" Target="revisionInfo.xml" Id="rId69" /><Relationship Type="http://schemas.openxmlformats.org/officeDocument/2006/relationships/slide" Target="slides/slide6.xml" Id="rId8" /><Relationship Type="http://schemas.openxmlformats.org/officeDocument/2006/relationships/slide" Target="slides/slide49.xml" Id="rId51" /><Relationship Type="http://schemas.openxmlformats.org/officeDocument/2006/relationships/slide" Target="slides/slide1.xml" Id="rId3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slide" Target="slides/slide23.xml" Id="rId25" /><Relationship Type="http://schemas.openxmlformats.org/officeDocument/2006/relationships/slide" Target="slides/slide31.xml" Id="rId33" /><Relationship Type="http://schemas.openxmlformats.org/officeDocument/2006/relationships/slide" Target="slides/slide36.xml" Id="rId38" /><Relationship Type="http://schemas.openxmlformats.org/officeDocument/2006/relationships/slide" Target="slides/slide44.xml" Id="rId46" /><Relationship Type="http://schemas.openxmlformats.org/officeDocument/2006/relationships/slide" Target="slides/slide57.xml" Id="rId59" /><Relationship Type="http://schemas.openxmlformats.org/officeDocument/2006/relationships/tableStyles" Target="tableStyles.xml" Id="rId67" /><Relationship Type="http://schemas.openxmlformats.org/officeDocument/2006/relationships/slide" Target="slides/slide18.xml" Id="rId20" /><Relationship Type="http://schemas.openxmlformats.org/officeDocument/2006/relationships/slide" Target="slides/slide39.xml" Id="rId41" /><Relationship Type="http://schemas.openxmlformats.org/officeDocument/2006/relationships/slide" Target="slides/slide52.xml" Id="rId54" /><Relationship Type="http://schemas.openxmlformats.org/officeDocument/2006/relationships/slide" Target="slides/slide60.xml" Id="rId62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13.xml" Id="rId15" /><Relationship Type="http://schemas.openxmlformats.org/officeDocument/2006/relationships/slide" Target="slides/slide21.xml" Id="rId23" /><Relationship Type="http://schemas.openxmlformats.org/officeDocument/2006/relationships/slide" Target="slides/slide26.xml" Id="rId28" /><Relationship Type="http://schemas.openxmlformats.org/officeDocument/2006/relationships/slide" Target="slides/slide34.xml" Id="rId36" /><Relationship Type="http://schemas.openxmlformats.org/officeDocument/2006/relationships/slide" Target="slides/slide47.xml" Id="rId49" /><Relationship Type="http://schemas.openxmlformats.org/officeDocument/2006/relationships/slide" Target="slides/slide55.xml" Id="rId57" /><Relationship Type="http://schemas.openxmlformats.org/officeDocument/2006/relationships/slide" Target="slides/slide8.xml" Id="rId10" /><Relationship Type="http://schemas.openxmlformats.org/officeDocument/2006/relationships/slide" Target="slides/slide29.xml" Id="rId31" /><Relationship Type="http://schemas.openxmlformats.org/officeDocument/2006/relationships/slide" Target="slides/slide42.xml" Id="rId44" /><Relationship Type="http://schemas.openxmlformats.org/officeDocument/2006/relationships/slide" Target="slides/slide50.xml" Id="rId52" /><Relationship Type="http://schemas.openxmlformats.org/officeDocument/2006/relationships/slide" Target="slides/slide58.xml" Id="rId60" /><Relationship Type="http://schemas.openxmlformats.org/officeDocument/2006/relationships/viewProps" Target="viewProps.xml" Id="rId65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slide" Target="slides/slide37.xml" Id="rId39" /><Relationship Type="http://schemas.openxmlformats.org/officeDocument/2006/relationships/slide" Target="slides/slide32.xml" Id="rId34" /><Relationship Type="http://schemas.openxmlformats.org/officeDocument/2006/relationships/slide" Target="slides/slide48.xml" Id="rId50" /><Relationship Type="http://schemas.openxmlformats.org/officeDocument/2006/relationships/slide" Target="slides/slide53.xml" Id="rId55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FB9AD-ACB6-4D98-8B75-6315797A87A5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BC5C-3573-438C-8CFD-88A7C7A94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1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" name="Google Shape;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are the models bad for highly formal</a:t>
            </a: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810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are the models bad for highly formal</a:t>
            </a: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755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is the source of </a:t>
            </a:r>
            <a:r>
              <a:rPr lang="en-US" err="1"/>
              <a:t>bing</a:t>
            </a:r>
            <a:r>
              <a:rPr lang="en-US"/>
              <a:t> images? at what frequency is it updated? I do not understand the date. Answer:  We download the </a:t>
            </a:r>
            <a:r>
              <a:rPr lang="en-US" err="1"/>
              <a:t>bing</a:t>
            </a:r>
            <a:r>
              <a:rPr lang="en-US"/>
              <a:t> image on this date. It is downloaded from Bing map. However, no information is provided when the image was uploaded or capture.</a:t>
            </a:r>
            <a:endParaRPr/>
          </a:p>
        </p:txBody>
      </p:sp>
      <p:sp>
        <p:nvSpPr>
          <p:cNvPr id="28" name="Google Shape;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too small to read</a:t>
            </a: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CF45-9B57-986D-368E-6AADF6A0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E4197-7C94-FE72-BE7B-44AB0CA84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78E8E-2339-43FF-AD62-1548A778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1702F-BD83-43B3-A9B3-885B252A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B5F36-9206-21C6-EDE2-66F3BD6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1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92458-DF3E-C2F7-36AA-EDA1CBE10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F161AB-E8EE-58F2-04FC-C3A71995E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4B2CB-6345-2170-DAA8-4D54CB1B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BDABA-C9DB-53E8-08AB-B3D2DAB0A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52937-AFFF-D67D-65DB-323874BA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7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5DF5EC-DDEC-787F-7955-FCD3E349F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20288-1942-6071-E88F-A8F4578E1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39EC0-B089-D2CE-64C2-26836325C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EBA27-05F2-E87D-57C3-F4F86FE31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7DEAC-392E-2A32-B86F-57FB240B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06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8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85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65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47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1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87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04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3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4A1E-9B64-B53F-2DE2-71E1D470A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78ED4-CC28-4FE6-8361-4EF6FF110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7F09E-796A-8702-F5F2-A7FAF5A5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3AD2-0E73-6E56-6769-6BAED14C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E6869-B767-1500-8912-FBACE293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29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2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0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3D9F-E34B-5DC3-4E4A-62BD73D0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17D80-82AA-79B4-3FB4-3BD7092A4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A6B7-5326-E093-DE61-4A270C142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06278-DF7C-E832-DB75-389ACD50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9E157-6010-06C4-83F6-CD7FE996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49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EF29-003A-ED4A-26E2-B2BE2B2C1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6A80A-5BAB-365B-4A12-E2F9DB161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72E52-991F-CCE5-071A-49EA19E56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71D7A-BA2D-D06C-F231-FBE3F34D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F1526-3D7B-4D63-5E88-CEF0E586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892FC-C37F-247E-08C2-949BAFA2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9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9D5E8-7DF9-5A47-8629-742C5061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CFDB1-FE8F-9D66-210C-4C12E3C67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6D765-5606-31DD-2ABF-3384D617B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418D8-4728-5715-6D8D-7669F8F7C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3A114-3851-5EF1-28E1-A3288D227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94A26-A076-E21F-EED3-40CBAAE8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8E66F-BDBD-995C-F8E1-0ECCF90E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ED23D8-873E-5AC3-E8DD-2F5529B7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4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28B04-2428-4BA3-AEFB-798C057D3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B5B1D-F127-F8B4-E27B-9D1B85CB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88777-28B6-E2E5-60A9-5CFE93AD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F65FD-0278-9637-BEB8-F8A395E4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6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8C1D31-40F2-1C1A-F055-1FB8EFFC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759C0-8CDF-14F9-CB03-47F4E26C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052C8-C41F-BEA3-03C8-57694EBE7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0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39DA-680F-D43C-6855-360AF4AF9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A6CD5-C735-A95B-1B42-D216FDAD1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D4EBF-D874-8BD9-1335-903073EDB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3E3A3-1E37-6F83-1492-ED59AA9D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E98B-C5FA-ADBB-20FF-165F11891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F4DD5-82D5-1E43-AA77-8E21043D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4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D1BE-6446-C65B-1CD2-AF34108F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026FD1-97D5-F454-5F3F-5ABE5D485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6048C-0BDB-1C21-2CD7-B7B3CDAA3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A7975-C166-C7EF-593F-7CE2D56F2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76B1D-5B6D-05D8-6F18-0E97F1E4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713AD-0C95-A3BF-5B50-B146393D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3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487F8-0C12-7D59-5961-97C40E5F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77BDE-8267-3B19-F4E7-217827653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2067A-5C91-314E-6AF0-F6F49B99E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F8CC4-1C57-4C8C-9511-569183994A8B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30576-8027-67FB-7FC5-93812E928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959D3-DD2A-9552-324A-156EA9E87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4D38EF-31AF-449C-9580-20D67E0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6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6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BA954-CD70-EB09-5D64-E66DB2665A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BD2465-C016-88B2-5E75-B5983D0AD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Remote Sensing + Data Sciences</a:t>
            </a:r>
          </a:p>
        </p:txBody>
      </p:sp>
    </p:spTree>
    <p:extLst>
      <p:ext uri="{BB962C8B-B14F-4D97-AF65-F5344CB8AC3E}">
        <p14:creationId xmlns:p14="http://schemas.microsoft.com/office/powerpoint/2010/main" val="3635769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B519-218D-16E7-73DA-D3FC832F0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7A2E-C2ED-416A-186A-0B6FDCE0B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238;p20" descr="Map&#10;&#10;Description automatically generated">
            <a:extLst>
              <a:ext uri="{FF2B5EF4-FFF2-40B4-BE49-F238E27FC236}">
                <a16:creationId xmlns:a16="http://schemas.microsoft.com/office/drawing/2014/main" id="{C711451F-AAAA-2E95-233A-9A402A7DED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6836" y="1600200"/>
            <a:ext cx="10669521" cy="4267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43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FFFB3-C466-38FA-7FA6-88B0A686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5B7AA-F9D5-15F9-A2F3-D3B7C4747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Abu Bakar </a:t>
            </a:r>
            <a:r>
              <a:rPr lang="en-US" sz="20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Siddik</a:t>
            </a:r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Nayem, Anis Sarker, Ovi Paul, Amin Ali, Md. Ashraful, Amin, </a:t>
            </a:r>
            <a:r>
              <a:rPr lang="en-US" sz="20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A K M </a:t>
            </a:r>
            <a:r>
              <a:rPr lang="en-US" sz="2000" b="1" i="1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M</a:t>
            </a:r>
            <a:r>
              <a:rPr lang="en-US" sz="20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Rahman, "</a:t>
            </a:r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LULC Segmentation of RGB Satellite Image Using FCN-8</a:t>
            </a:r>
            <a:r>
              <a:rPr lang="en-US" sz="20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", </a:t>
            </a:r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3rd SLAAI-International Conference on Artificial Intelligence, Springer,  </a:t>
            </a:r>
            <a:r>
              <a:rPr lang="en-US" sz="20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Srilanka</a:t>
            </a:r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, 2019 </a:t>
            </a:r>
          </a:p>
          <a:p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F.F. Niloy, M.A. Amin, A.A. Ali,  and </a:t>
            </a:r>
            <a:r>
              <a:rPr lang="en-US" sz="20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A K M </a:t>
            </a:r>
            <a:r>
              <a:rPr lang="en-US" sz="2000" b="1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M</a:t>
            </a:r>
            <a:r>
              <a:rPr lang="en-US" sz="20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 </a:t>
            </a:r>
            <a:r>
              <a:rPr lang="en-US" sz="20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Rahman</a:t>
            </a:r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, "Attention toward Neighbors: A Context Aware Framework for High Resolution Image Segmentation", The 28th IEEE International Conference on Image Processing (IEEE - ICIP 2021), Anchorage, USA, (H Index: 52)</a:t>
            </a:r>
          </a:p>
          <a:p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Md. Saif Hassan </a:t>
            </a:r>
            <a:r>
              <a:rPr lang="en-US" sz="20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Onim</a:t>
            </a:r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, Aiman </a:t>
            </a:r>
            <a:r>
              <a:rPr lang="en-US" sz="20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Rafeed</a:t>
            </a:r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Ehtesham, Amreen Anbar, A. K. M. Nazrul Islam and </a:t>
            </a:r>
            <a:r>
              <a:rPr lang="en-US" sz="20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A K M </a:t>
            </a:r>
            <a:r>
              <a:rPr lang="en-US" sz="2000" b="1" i="1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M</a:t>
            </a:r>
            <a:r>
              <a:rPr lang="en-US" sz="20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 </a:t>
            </a:r>
            <a:r>
              <a:rPr lang="en-US" sz="20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Rahman</a:t>
            </a:r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, "LULC classification by semantic segmentation of satellite images using </a:t>
            </a:r>
            <a:r>
              <a:rPr lang="en-US" sz="20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FastFCN</a:t>
            </a:r>
            <a:r>
              <a:rPr lang="en-US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", 2nd International Conference on Advanced Information and Communication Technology (ICAICT), IEEE Xplore, Dhaka, 2020</a:t>
            </a:r>
          </a:p>
          <a:p>
            <a:r>
              <a:rPr lang="en-US" sz="2000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</a:rPr>
              <a:t>Under-graduate Thesis</a:t>
            </a:r>
          </a:p>
          <a:p>
            <a:pPr lvl="1"/>
            <a:r>
              <a:rPr lang="en-US" sz="16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Ovi Paul</a:t>
            </a:r>
          </a:p>
          <a:p>
            <a:pPr lvl="1"/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</a:rPr>
              <a:t>ABS Nayem</a:t>
            </a:r>
          </a:p>
          <a:p>
            <a:pPr lvl="1"/>
            <a:r>
              <a:rPr lang="en-US" sz="16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Anis Sarker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767993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102DB-D707-4417-11D2-9E7172E3B2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Urban Building categorization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7B721-F39D-035B-CFD7-C5C2020261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CCDS, Data &amp; Design Lab (DU), CSIS (Univ of Tokyo)</a:t>
            </a:r>
          </a:p>
        </p:txBody>
      </p:sp>
    </p:spTree>
    <p:extLst>
      <p:ext uri="{BB962C8B-B14F-4D97-AF65-F5344CB8AC3E}">
        <p14:creationId xmlns:p14="http://schemas.microsoft.com/office/powerpoint/2010/main" val="824160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/>
              <a:t>What and why do we want to understand</a:t>
            </a:r>
            <a:br>
              <a:rPr lang="en-US" b="1"/>
            </a:br>
            <a:r>
              <a:rPr lang="en-US">
                <a:latin typeface="Calibri"/>
                <a:ea typeface="Calibri"/>
                <a:cs typeface="Calibri"/>
                <a:sym typeface="Calibri"/>
              </a:rPr>
              <a:t>Urban environment and residence in developing country</a:t>
            </a: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6" name="Google Shape;96;p2" descr="https://timgsa.baidu.com/timg?image&amp;quality=80&amp;size=b9999_10000&amp;sec=1539969841453&amp;di=f2b4fe9a37bdd7a64f5384d0a029c032&amp;imgtype=0&amp;src=http%3A%2F%2Fimgsrc.baidu.com%2Fimage%2Fc0%253Dshijue1%252C0%252C0%252C294%252C40%2Fsign%3Da57d71579858d109d0eea1f1b931a6ca%2Fb2de9c82d158ccbf14a8a71313d8bc3eb135418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6742" y="1825624"/>
            <a:ext cx="3848744" cy="256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 descr="ãscrapãã®ç»åæ¤ç´¢çµæ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6742" y="4644571"/>
            <a:ext cx="3848744" cy="24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 descr="é¢é£ç»å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7715" y="4644571"/>
            <a:ext cx="4013794" cy="24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7715" y="1825624"/>
            <a:ext cx="4013791" cy="25658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Motivation</a:t>
            </a:r>
            <a:endParaRPr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838200" y="1478755"/>
            <a:ext cx="10899098" cy="486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Recent studies on urban categorization are based on simple structural criteria, such as </a:t>
            </a:r>
            <a:endParaRPr sz="2400"/>
          </a:p>
          <a:p>
            <a:pPr marL="80010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types and conditions of individual buildings </a:t>
            </a:r>
            <a:endParaRPr/>
          </a:p>
          <a:p>
            <a:pPr marL="80010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density, building</a:t>
            </a:r>
            <a:endParaRPr/>
          </a:p>
          <a:p>
            <a:pPr marL="80010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height, and building scale</a:t>
            </a:r>
            <a:endParaRPr/>
          </a:p>
          <a:p>
            <a:pPr marL="88900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latin typeface="Arial"/>
                <a:ea typeface="Arial"/>
                <a:cs typeface="Arial"/>
                <a:sym typeface="Arial"/>
              </a:rPr>
              <a:t>However, the spatial structure and pattern of the urban environment are diverse and complex due to various factors, such as</a:t>
            </a:r>
            <a:endParaRPr sz="2400"/>
          </a:p>
          <a:p>
            <a:pPr marL="80010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materials, surrounding environment, shabby structures,</a:t>
            </a:r>
            <a:endParaRPr/>
          </a:p>
          <a:p>
            <a:pPr marL="80010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roofs made of cheap material, limited road access, high density, and varying building heights. </a:t>
            </a:r>
            <a:endParaRPr/>
          </a:p>
          <a:p>
            <a:pPr marL="80010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Unlike developed countries, these cities do not have dedicated  residential areas, industrial areas, and pre-planned marketplaces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Example</a:t>
            </a:r>
            <a:endParaRPr/>
          </a:p>
        </p:txBody>
      </p:sp>
      <p:pic>
        <p:nvPicPr>
          <p:cNvPr id="111" name="Google Shape;111;p4" descr="A high angle view of a city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0400" y="2050086"/>
            <a:ext cx="5354698" cy="297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 descr="Aerial view of a city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7132" y="2050086"/>
            <a:ext cx="4955553" cy="2971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Two axis view</a:t>
            </a:r>
            <a:endParaRPr/>
          </a:p>
        </p:txBody>
      </p:sp>
      <p:sp>
        <p:nvSpPr>
          <p:cNvPr id="132" name="Google Shape;13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6274" y="1326924"/>
            <a:ext cx="6600825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Socio-economic area</a:t>
            </a:r>
            <a:endParaRPr/>
          </a:p>
        </p:txBody>
      </p:sp>
      <p:pic>
        <p:nvPicPr>
          <p:cNvPr id="167" name="Google Shape;167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79504" y="1747548"/>
            <a:ext cx="5312316" cy="315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Ground Truth for Dhaka</a:t>
            </a:r>
            <a:endParaRPr/>
          </a:p>
        </p:txBody>
      </p:sp>
      <p:graphicFrame>
        <p:nvGraphicFramePr>
          <p:cNvPr id="173" name="Google Shape;173;p12"/>
          <p:cNvGraphicFramePr/>
          <p:nvPr/>
        </p:nvGraphicFramePr>
        <p:xfrm>
          <a:off x="10021472" y="1690686"/>
          <a:ext cx="2020475" cy="17424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2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Red: Highly informal area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         (Arrival city)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Yellow: Moderately Informal  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          area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Green:  Moderately Formal 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              area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D5DB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Blue: Highly Formal area 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" name="Google Shape;174;p12" descr="A picture containing text,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55" y="1690688"/>
            <a:ext cx="4736563" cy="443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2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2437" y="1690687"/>
            <a:ext cx="4739035" cy="4435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Segmentation Models</a:t>
            </a:r>
            <a:endParaRPr/>
          </a:p>
        </p:txBody>
      </p:sp>
      <p:pic>
        <p:nvPicPr>
          <p:cNvPr id="181" name="Google Shape;181;p13" descr="Diagram, polygo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7029" y="1429569"/>
            <a:ext cx="9736580" cy="5063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0D58D-0832-0C94-1EB6-1A68C2CFD7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BD-SAT: High-resolution Land Use Land Cover</a:t>
            </a:r>
            <a:b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Dataset &amp; Benchmark Results for Developing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4F14A-5A88-4DD8-94B8-774A58659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496927" cy="1655762"/>
          </a:xfrm>
        </p:spPr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Center for Computational and Data Sciences (CCDS), IUB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44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2259037" y="-3305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Building Categorization on seven cities</a:t>
            </a:r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95" name="Google Shape;1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1780" y="884237"/>
            <a:ext cx="4718538" cy="6442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Detail performance across six cities</a:t>
            </a:r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E902D-70E8-3913-BD7A-B51945ECF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123"/>
          <a:stretch/>
        </p:blipFill>
        <p:spPr>
          <a:xfrm>
            <a:off x="1003091" y="1848233"/>
            <a:ext cx="9915517" cy="648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8CAE09-B31F-2808-9285-3A62BB29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50"/>
          <a:stretch/>
        </p:blipFill>
        <p:spPr>
          <a:xfrm>
            <a:off x="1003092" y="2497020"/>
            <a:ext cx="991551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6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Detail performance across six cities</a:t>
            </a:r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5A8DC-F5FD-6B09-99C0-543D27408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98287"/>
            <a:ext cx="9933727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80885-34E0-C2F6-ADB2-92B5688EDB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123"/>
          <a:stretch/>
        </p:blipFill>
        <p:spPr>
          <a:xfrm>
            <a:off x="1003092" y="1825625"/>
            <a:ext cx="9678122" cy="6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5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Building Categorization on Cairo Test data</a:t>
            </a:r>
            <a:endParaRPr/>
          </a:p>
        </p:txBody>
      </p:sp>
      <p:pic>
        <p:nvPicPr>
          <p:cNvPr id="208" name="Google Shape;208;p17" descr="A picture containing map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4454"/>
          <a:stretch/>
        </p:blipFill>
        <p:spPr>
          <a:xfrm>
            <a:off x="0" y="1328622"/>
            <a:ext cx="7689989" cy="571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7" descr="A picture containing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8752" b="86381"/>
          <a:stretch/>
        </p:blipFill>
        <p:spPr>
          <a:xfrm>
            <a:off x="8778037" y="1475947"/>
            <a:ext cx="1487715" cy="829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F972-314C-C254-25C2-4170076E9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9BAA1-AA5F-3093-4986-F2D00E3E4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Qianwei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Cheng*, Moinul </a:t>
            </a:r>
            <a:r>
              <a:rPr lang="en-US" sz="18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Zaber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*,</a:t>
            </a:r>
            <a:r>
              <a:rPr lang="en-US" sz="18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A K M </a:t>
            </a:r>
            <a:r>
              <a:rPr lang="en-US" sz="1800" b="1" i="1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</a:t>
            </a:r>
            <a:r>
              <a:rPr lang="en-US" sz="18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Rahman*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en-US" sz="18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Haoran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Zhang, </a:t>
            </a:r>
            <a:r>
              <a:rPr lang="en-US" sz="18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Zhiling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Guo, Akiko Okabe, Ryosuke Shibasaki, "Understanding the urban environment of developing countries from satellite images", MDPI Sustainability, (</a:t>
            </a:r>
            <a:r>
              <a:rPr lang="en-US" sz="18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Impact factor: 3.251,  </a:t>
            </a:r>
            <a:r>
              <a:rPr lang="en-US" sz="1800" b="1" i="1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Scimago</a:t>
            </a:r>
            <a:r>
              <a:rPr lang="en-US" sz="18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Journal  Rank: Q1)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2022; *Equal Contribution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 K M </a:t>
            </a:r>
            <a:r>
              <a:rPr lang="en-US" sz="1800" b="1" i="1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</a:t>
            </a:r>
            <a:r>
              <a:rPr lang="en-US" sz="18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Rahman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Moinul </a:t>
            </a:r>
            <a:r>
              <a:rPr lang="en-US" sz="18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Zaber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en-US" sz="18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Qianwei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Cheng,  Abu Bakar </a:t>
            </a:r>
            <a:r>
              <a:rPr lang="en-US" sz="18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Siddik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Nayem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Anis Sarker, Ovi Paul, and Ryosuke Shibasaki, "Applying State-of-the-Art Deep-Learning Methods to Classify Urban Cities of the Developing World",  Special Issue: Urban Information Sensing for Sustainable Development, MDPI Sensors (</a:t>
            </a:r>
            <a:r>
              <a:rPr lang="en-US" sz="18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Impact factor: 3.57,  </a:t>
            </a:r>
            <a:r>
              <a:rPr lang="en-US" sz="1800" b="1" i="1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Scimago</a:t>
            </a:r>
            <a:r>
              <a:rPr lang="en-US" sz="1800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Journal  Rank: Q1 )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2021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13472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6E354-4AC3-14C7-C59F-63F61F029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6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Automatic Detection of Natural Disaster Effect on Paddy Field from Satellite Images using Deep Learning Techniques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49D7B-FB07-35FE-57D9-06D7E9C81E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CCDS</a:t>
            </a:r>
          </a:p>
        </p:txBody>
      </p:sp>
    </p:spTree>
    <p:extLst>
      <p:ext uri="{BB962C8B-B14F-4D97-AF65-F5344CB8AC3E}">
        <p14:creationId xmlns:p14="http://schemas.microsoft.com/office/powerpoint/2010/main" val="735423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8053A-C84C-56CD-97ED-0712F62AF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07221-4F20-D0B7-02AD-912E27127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Manual loss estimation due to natural  disaster is time consuming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Develop ground truth for damaged  paddy field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Use free sentinal-2 satellite images  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Use Deep learning model to predict  paddy loss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66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3928F-EF54-86BE-B661-ED591646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Study Area in Bangladesh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12976-87C8-CE8C-279A-1F30DCE7F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DAB02F9-E2A8-851D-8181-53B874ECB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35" y="1825625"/>
            <a:ext cx="7595071" cy="594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78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56573-6A39-8D35-6BF9-F78A8D836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Natural Disaster in Study Area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07A74-70BD-458D-B17A-12F3E7BB8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Heavy Hail Storms (April 2019)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No natural disaster (2020)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Heat Wave (April 2021)</a:t>
            </a:r>
          </a:p>
          <a:p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29F4045-8B59-E9D4-75E1-E9646B060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48" y="1549047"/>
            <a:ext cx="5064252" cy="33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08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264FE-14F2-33BF-9F65-440FEB66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B88DB-288F-5EED-4B4C-05ED94217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70A98E7-EB71-B1B8-E10F-E1FA346C3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55" y="1966142"/>
            <a:ext cx="5064252" cy="336772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7811D2-C75F-299A-00A9-BB720D101963}"/>
              </a:ext>
            </a:extLst>
          </p:cNvPr>
          <p:cNvSpPr txBox="1">
            <a:spLocks/>
          </p:cNvSpPr>
          <p:nvPr/>
        </p:nvSpPr>
        <p:spPr>
          <a:xfrm>
            <a:off x="466491" y="2147939"/>
            <a:ext cx="6661255" cy="3560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Use normalized difference vegetation index  (NDVI)  to mark the paddy loss due to natural disasters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Use deep learning based  semantic segmentation on visual  image RGB channel and False Color Infrared (FCI) image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Compare performances between RGB and FCI </a:t>
            </a:r>
          </a:p>
        </p:txBody>
      </p:sp>
    </p:spTree>
    <p:extLst>
      <p:ext uri="{BB962C8B-B14F-4D97-AF65-F5344CB8AC3E}">
        <p14:creationId xmlns:p14="http://schemas.microsoft.com/office/powerpoint/2010/main" val="3205669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1524000" y="285750"/>
            <a:ext cx="914400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/>
              <a:t>Motivation</a:t>
            </a: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531025" y="995350"/>
            <a:ext cx="10860300" cy="5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Provide an accurate and  reliable dataset (pixel by pixel annotation) for  LULC – usable for deep learning for Bangladesh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Free Sentinel data (low resolution) vs Bing/Google data (High resolution)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Examine how channel combination from sentinel images with early and late multi-spectral fusion impact the  segmentation tasks.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190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3072201"/>
            <a:ext cx="9863200" cy="33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6457C-4ED5-B696-6C18-16486973E7B2}"/>
              </a:ext>
            </a:extLst>
          </p:cNvPr>
          <p:cNvSpPr txBox="1">
            <a:spLocks/>
          </p:cNvSpPr>
          <p:nvPr/>
        </p:nvSpPr>
        <p:spPr>
          <a:xfrm>
            <a:off x="1012127" y="389744"/>
            <a:ext cx="10168128" cy="948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Sunamganj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NDVI Different images</a:t>
            </a:r>
          </a:p>
        </p:txBody>
      </p:sp>
      <p:pic>
        <p:nvPicPr>
          <p:cNvPr id="4" name="Content Placeholder 6" descr="Map&#10;&#10;Description automatically generated with medium confidence">
            <a:extLst>
              <a:ext uri="{FF2B5EF4-FFF2-40B4-BE49-F238E27FC236}">
                <a16:creationId xmlns:a16="http://schemas.microsoft.com/office/drawing/2014/main" id="{7CFCC3CC-FE48-0935-D84A-1D92C3E0B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63" y="2073650"/>
            <a:ext cx="10167937" cy="27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170DB-9C2F-A793-FBA1-311C26E251E0}"/>
              </a:ext>
            </a:extLst>
          </p:cNvPr>
          <p:cNvSpPr txBox="1"/>
          <p:nvPr/>
        </p:nvSpPr>
        <p:spPr>
          <a:xfrm>
            <a:off x="2195685" y="4950677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23B83-2657-1B32-B79F-A71B5498A2CE}"/>
              </a:ext>
            </a:extLst>
          </p:cNvPr>
          <p:cNvSpPr txBox="1"/>
          <p:nvPr/>
        </p:nvSpPr>
        <p:spPr>
          <a:xfrm>
            <a:off x="5692066" y="4950677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286C-6DE0-DCD5-284D-5FD95B6CDDB3}"/>
              </a:ext>
            </a:extLst>
          </p:cNvPr>
          <p:cNvSpPr txBox="1"/>
          <p:nvPr/>
        </p:nvSpPr>
        <p:spPr>
          <a:xfrm>
            <a:off x="9385117" y="4950677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28359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F170DB-9C2F-A793-FBA1-311C26E251E0}"/>
              </a:ext>
            </a:extLst>
          </p:cNvPr>
          <p:cNvSpPr txBox="1"/>
          <p:nvPr/>
        </p:nvSpPr>
        <p:spPr>
          <a:xfrm>
            <a:off x="2299254" y="5190520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23B83-2657-1B32-B79F-A71B5498A2CE}"/>
              </a:ext>
            </a:extLst>
          </p:cNvPr>
          <p:cNvSpPr txBox="1"/>
          <p:nvPr/>
        </p:nvSpPr>
        <p:spPr>
          <a:xfrm>
            <a:off x="5795635" y="5190520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286C-6DE0-DCD5-284D-5FD95B6CDDB3}"/>
              </a:ext>
            </a:extLst>
          </p:cNvPr>
          <p:cNvSpPr txBox="1"/>
          <p:nvPr/>
        </p:nvSpPr>
        <p:spPr>
          <a:xfrm>
            <a:off x="9488686" y="5190520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E286B3-4458-5EF8-94BD-FB19A69DF582}"/>
              </a:ext>
            </a:extLst>
          </p:cNvPr>
          <p:cNvSpPr txBox="1">
            <a:spLocks/>
          </p:cNvSpPr>
          <p:nvPr/>
        </p:nvSpPr>
        <p:spPr>
          <a:xfrm>
            <a:off x="1268159" y="548640"/>
            <a:ext cx="10168128" cy="846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Netrokona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NDVI Different images</a:t>
            </a:r>
          </a:p>
        </p:txBody>
      </p:sp>
      <p:pic>
        <p:nvPicPr>
          <p:cNvPr id="5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AB97871F-53FA-A76E-031B-D2245867E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50" y="2233724"/>
            <a:ext cx="10167937" cy="29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90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F170DB-9C2F-A793-FBA1-311C26E251E0}"/>
              </a:ext>
            </a:extLst>
          </p:cNvPr>
          <p:cNvSpPr txBox="1"/>
          <p:nvPr/>
        </p:nvSpPr>
        <p:spPr>
          <a:xfrm>
            <a:off x="2195240" y="5163805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23B83-2657-1B32-B79F-A71B5498A2CE}"/>
              </a:ext>
            </a:extLst>
          </p:cNvPr>
          <p:cNvSpPr txBox="1"/>
          <p:nvPr/>
        </p:nvSpPr>
        <p:spPr>
          <a:xfrm>
            <a:off x="5691621" y="5163805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7286C-6DE0-DCD5-284D-5FD95B6CDDB3}"/>
              </a:ext>
            </a:extLst>
          </p:cNvPr>
          <p:cNvSpPr txBox="1"/>
          <p:nvPr/>
        </p:nvSpPr>
        <p:spPr>
          <a:xfrm>
            <a:off x="9384672" y="5163805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34787-7478-2C7B-93AC-86BE68A2A3C1}"/>
              </a:ext>
            </a:extLst>
          </p:cNvPr>
          <p:cNvSpPr txBox="1">
            <a:spLocks/>
          </p:cNvSpPr>
          <p:nvPr/>
        </p:nvSpPr>
        <p:spPr>
          <a:xfrm>
            <a:off x="1011936" y="505454"/>
            <a:ext cx="10168128" cy="933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Kisorganj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NDVI Different images</a:t>
            </a:r>
          </a:p>
        </p:txBody>
      </p:sp>
      <p:pic>
        <p:nvPicPr>
          <p:cNvPr id="4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B242CBE5-EDDE-DCC0-9E48-7C5A724E1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1988387"/>
            <a:ext cx="10167937" cy="312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9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3D46C2F-67E9-D439-4097-FAC94A575057}"/>
              </a:ext>
            </a:extLst>
          </p:cNvPr>
          <p:cNvSpPr txBox="1">
            <a:spLocks/>
          </p:cNvSpPr>
          <p:nvPr/>
        </p:nvSpPr>
        <p:spPr>
          <a:xfrm>
            <a:off x="1011936" y="494674"/>
            <a:ext cx="10168128" cy="903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Verify NDVI difference as Ground Truth</a:t>
            </a:r>
          </a:p>
        </p:txBody>
      </p:sp>
      <p:pic>
        <p:nvPicPr>
          <p:cNvPr id="5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7CB03AF5-AA35-A26E-88BA-DA416FBD5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97" y="1563323"/>
            <a:ext cx="10462047" cy="45040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E3840B-8D5F-73B9-7216-EB19DD62ADDF}"/>
              </a:ext>
            </a:extLst>
          </p:cNvPr>
          <p:cNvSpPr txBox="1"/>
          <p:nvPr/>
        </p:nvSpPr>
        <p:spPr>
          <a:xfrm>
            <a:off x="3712664" y="5667276"/>
            <a:ext cx="2420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Sunamganj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places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729C1C-5A48-6751-011C-65F6DD644CCD}"/>
              </a:ext>
            </a:extLst>
          </p:cNvPr>
          <p:cNvSpPr txBox="1">
            <a:spLocks/>
          </p:cNvSpPr>
          <p:nvPr/>
        </p:nvSpPr>
        <p:spPr>
          <a:xfrm>
            <a:off x="10124257" y="5550364"/>
            <a:ext cx="2873114" cy="63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Kisorganj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places</a:t>
            </a:r>
          </a:p>
        </p:txBody>
      </p:sp>
    </p:spTree>
    <p:extLst>
      <p:ext uri="{BB962C8B-B14F-4D97-AF65-F5344CB8AC3E}">
        <p14:creationId xmlns:p14="http://schemas.microsoft.com/office/powerpoint/2010/main" val="3227375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2B1A-CE52-5717-F7AD-80CB27D78CBD}"/>
              </a:ext>
            </a:extLst>
          </p:cNvPr>
          <p:cNvSpPr txBox="1">
            <a:spLocks/>
          </p:cNvSpPr>
          <p:nvPr/>
        </p:nvSpPr>
        <p:spPr>
          <a:xfrm>
            <a:off x="0" y="427248"/>
            <a:ext cx="12192000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Overall evaluation for RGB &amp; FCI test image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6CA922B3-EB50-5A39-4B44-A07881F1F4D5}"/>
              </a:ext>
            </a:extLst>
          </p:cNvPr>
          <p:cNvGraphicFramePr>
            <a:graphicFrameLocks/>
          </p:cNvGraphicFramePr>
          <p:nvPr/>
        </p:nvGraphicFramePr>
        <p:xfrm>
          <a:off x="569023" y="1944791"/>
          <a:ext cx="10718571" cy="275628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925073">
                  <a:extLst>
                    <a:ext uri="{9D8B030D-6E8A-4147-A177-3AD203B41FA5}">
                      <a16:colId xmlns:a16="http://schemas.microsoft.com/office/drawing/2014/main" val="21050882"/>
                    </a:ext>
                  </a:extLst>
                </a:gridCol>
                <a:gridCol w="1514331">
                  <a:extLst>
                    <a:ext uri="{9D8B030D-6E8A-4147-A177-3AD203B41FA5}">
                      <a16:colId xmlns:a16="http://schemas.microsoft.com/office/drawing/2014/main" val="2576150998"/>
                    </a:ext>
                  </a:extLst>
                </a:gridCol>
                <a:gridCol w="2426389">
                  <a:extLst>
                    <a:ext uri="{9D8B030D-6E8A-4147-A177-3AD203B41FA5}">
                      <a16:colId xmlns:a16="http://schemas.microsoft.com/office/drawing/2014/main" val="2839102417"/>
                    </a:ext>
                  </a:extLst>
                </a:gridCol>
                <a:gridCol w="2426389">
                  <a:extLst>
                    <a:ext uri="{9D8B030D-6E8A-4147-A177-3AD203B41FA5}">
                      <a16:colId xmlns:a16="http://schemas.microsoft.com/office/drawing/2014/main" val="2899726545"/>
                    </a:ext>
                  </a:extLst>
                </a:gridCol>
                <a:gridCol w="2426389">
                  <a:extLst>
                    <a:ext uri="{9D8B030D-6E8A-4147-A177-3AD203B41FA5}">
                      <a16:colId xmlns:a16="http://schemas.microsoft.com/office/drawing/2014/main" val="1303352989"/>
                    </a:ext>
                  </a:extLst>
                </a:gridCol>
              </a:tblGrid>
              <a:tr h="7384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 Images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Metric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Crop loss area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Rest of the areas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8277503"/>
                  </a:ext>
                </a:extLst>
              </a:tr>
              <a:tr h="50445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RGB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IoU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0.4085524975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0.9045643798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0.7707688571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extLst>
                  <a:ext uri="{0D108BD9-81ED-4DB2-BD59-A6C34878D82A}">
                    <a16:rowId xmlns:a16="http://schemas.microsoft.com/office/drawing/2014/main" val="2633790288"/>
                  </a:ext>
                </a:extLst>
              </a:tr>
              <a:tr h="504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0.5801026206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0.9498911031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0.8431961355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extLst>
                  <a:ext uri="{0D108BD9-81ED-4DB2-BD59-A6C34878D82A}">
                    <a16:rowId xmlns:a16="http://schemas.microsoft.com/office/drawing/2014/main" val="3431131464"/>
                  </a:ext>
                </a:extLst>
              </a:tr>
              <a:tr h="50445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FCI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IoU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0.515450204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0.9162863996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0.8103889453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extLst>
                  <a:ext uri="{0D108BD9-81ED-4DB2-BD59-A6C34878D82A}">
                    <a16:rowId xmlns:a16="http://schemas.microsoft.com/office/drawing/2014/main" val="631115045"/>
                  </a:ext>
                </a:extLst>
              </a:tr>
              <a:tr h="504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0.6802601665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0.9563146717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0.8787632911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0640" marR="130640" marT="0" marB="0" anchor="b"/>
                </a:tc>
                <a:extLst>
                  <a:ext uri="{0D108BD9-81ED-4DB2-BD59-A6C34878D82A}">
                    <a16:rowId xmlns:a16="http://schemas.microsoft.com/office/drawing/2014/main" val="538478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158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6E9D-13F7-3915-E7FE-F479F37A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BE91B-2DA5-4685-0DF6-4B03A91A6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Tahmid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Alavi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Ishmam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Amin Ahsan Ali, M Ashraful Amin, and  </a:t>
            </a:r>
            <a:r>
              <a:rPr lang="en-US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 K M </a:t>
            </a:r>
            <a:r>
              <a:rPr lang="en-US" b="1" i="1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</a:t>
            </a:r>
            <a:r>
              <a:rPr lang="en-US" b="1" i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Rahman, 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"Automatic Detection of Natural Disaster Effect on Paddy Field from Satellite Images using Deep Learning Techniques", 8th International Conference on Control and Robotics Engineering (ICCRE 2023),  Niigata, Japan</a:t>
            </a:r>
          </a:p>
          <a:p>
            <a:endParaRPr lang="en-US">
              <a:solidFill>
                <a:srgbClr val="00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/>
              <a:t>Undergraduate Thesis </a:t>
            </a:r>
          </a:p>
          <a:p>
            <a:pPr lvl="1"/>
            <a:r>
              <a:rPr lang="en-US"/>
              <a:t>(</a:t>
            </a:r>
            <a:r>
              <a:rPr lang="en-US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Tahmid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Alavi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Ishmam</a:t>
            </a:r>
            <a:r>
              <a:rPr lang="en-US"/>
              <a:t>)</a:t>
            </a:r>
          </a:p>
          <a:p>
            <a:endParaRPr lang="en-US" b="0" i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6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E781D-6BF6-3390-FCCD-3722F8A67D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Land Use Land Cover </a:t>
            </a:r>
            <a:r>
              <a:rPr lang="en-US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r>
              <a:rPr lang="en-US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 using Synthetic Aperture Radar Data on Dhaka Division, Bangladesh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37619-A065-77A2-2E80-19A29AB21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CCDS</a:t>
            </a:r>
          </a:p>
        </p:txBody>
      </p:sp>
    </p:spTree>
    <p:extLst>
      <p:ext uri="{BB962C8B-B14F-4D97-AF65-F5344CB8AC3E}">
        <p14:creationId xmlns:p14="http://schemas.microsoft.com/office/powerpoint/2010/main" val="2662824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2D93-E290-A9C3-6690-ACFC8175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cap="all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CgEZml080 0"/>
              </a:rPr>
              <a:t>PROBLEM STATEMENT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2092-5DC8-5207-8AE4-FE46B87AC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Bangladesh's vulnerability to </a:t>
            </a:r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unpredictable weather patterns</a:t>
            </a:r>
            <a:r>
              <a:rPr lang="en-US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, </a:t>
            </a:r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frequent floods</a:t>
            </a:r>
            <a:r>
              <a:rPr lang="en-US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, and other </a:t>
            </a:r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natural calamities</a:t>
            </a:r>
            <a:r>
              <a:rPr lang="en-US" b="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 necessitates monitoring and prediction of crop yields to mitigate the</a:t>
            </a:r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 risk of crop destruction</a:t>
            </a:r>
          </a:p>
          <a:p>
            <a:pPr lvl="1"/>
            <a:endParaRPr lang="en-US" b="1">
              <a:solidFill>
                <a:srgbClr val="000000"/>
              </a:solidFill>
              <a:highlight>
                <a:srgbClr val="FFFFFF"/>
              </a:highlight>
              <a:latin typeface="YAFdJoNRMmU 0"/>
            </a:endParaRPr>
          </a:p>
          <a:p>
            <a:pPr lvl="1"/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Limitations of Traditional Mapping Approaches</a:t>
            </a:r>
            <a:endParaRPr lang="en-US" b="0" i="0">
              <a:solidFill>
                <a:srgbClr val="000000"/>
              </a:solidFill>
              <a:effectLst/>
              <a:highlight>
                <a:srgbClr val="FFFFFF"/>
              </a:highlight>
              <a:latin typeface="YAFdJoNRMmU 0"/>
            </a:endParaRPr>
          </a:p>
          <a:p>
            <a:pPr lvl="1"/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Cloud Cover Challenge in Optical Remote Sensing</a:t>
            </a:r>
            <a:endParaRPr lang="en-US" b="0" i="0">
              <a:solidFill>
                <a:srgbClr val="000000"/>
              </a:solidFill>
              <a:effectLst/>
              <a:highlight>
                <a:srgbClr val="FFFFFF"/>
              </a:highlight>
              <a:latin typeface="YAFdJoNRMmU 0"/>
            </a:endParaRPr>
          </a:p>
          <a:p>
            <a:pPr lvl="1"/>
            <a:r>
              <a:rPr lang="en-US" b="1" i="0" u="none" strike="noStrike">
                <a:solidFill>
                  <a:srgbClr val="FF5757"/>
                </a:solidFill>
                <a:effectLst/>
                <a:highlight>
                  <a:srgbClr val="FFFFFF"/>
                </a:highlight>
                <a:latin typeface="YAFdJoNRMmU 0"/>
              </a:rPr>
              <a:t>Rainy seasons in Bangladesh often coincide with key rice growth stages and period (April-June)</a:t>
            </a:r>
            <a:endParaRPr lang="en-US" b="0" i="0">
              <a:solidFill>
                <a:srgbClr val="000000"/>
              </a:solidFill>
              <a:effectLst/>
              <a:highlight>
                <a:srgbClr val="FFFFFF"/>
              </a:highlight>
              <a:latin typeface="YAFdJoNRMmU 0"/>
            </a:endParaRPr>
          </a:p>
          <a:p>
            <a:pPr lvl="1"/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Difficulties in high-resolution paddy rice mapping due to cloud cover</a:t>
            </a:r>
            <a:endParaRPr lang="en-US" b="0" i="0">
              <a:solidFill>
                <a:srgbClr val="000000"/>
              </a:solidFill>
              <a:effectLst/>
              <a:highlight>
                <a:srgbClr val="FFFFFF"/>
              </a:highlight>
              <a:latin typeface="YAFdJoNRMmU 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29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71F1-9D4A-1103-A9C9-C041E1B3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cap="all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CgEZml080 0"/>
              </a:rPr>
              <a:t>Motivation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F40C0-10E6-2A47-802A-20E7CA526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Leveraging Sentinel-1A Synthetic Aperture Radar (SAR) data</a:t>
            </a:r>
            <a:endParaRPr lang="en-US" b="0" i="0">
              <a:solidFill>
                <a:srgbClr val="000000"/>
              </a:solidFill>
              <a:effectLst/>
              <a:highlight>
                <a:srgbClr val="FFFFFF"/>
              </a:highlight>
              <a:latin typeface="YAFdJoNRMmU 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YAFdJoNRMmU 0"/>
              </a:rPr>
              <a:t>Valuable information during cloud-covered months and atmospheric disturbances.</a:t>
            </a:r>
            <a:endParaRPr lang="en-US" b="0" i="0">
              <a:solidFill>
                <a:srgbClr val="000000"/>
              </a:solidFill>
              <a:effectLst/>
              <a:highlight>
                <a:srgbClr val="FFFFFF"/>
              </a:highlight>
              <a:latin typeface="YAFdJoNRMmU 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12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47A2-F91A-6027-3985-58C7619C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8A837-4350-0BEA-E6D3-C0D1C4A42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8CE6ADD6-018B-92F2-FB9D-FDB643C3555D}"/>
              </a:ext>
            </a:extLst>
          </p:cNvPr>
          <p:cNvGrpSpPr/>
          <p:nvPr/>
        </p:nvGrpSpPr>
        <p:grpSpPr>
          <a:xfrm>
            <a:off x="2728949" y="1941096"/>
            <a:ext cx="6350883" cy="947720"/>
            <a:chOff x="0" y="0"/>
            <a:chExt cx="1911227" cy="249545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ED72592A-ADA9-793D-EA2B-96294A25FD77}"/>
                </a:ext>
              </a:extLst>
            </p:cNvPr>
            <p:cNvSpPr/>
            <p:nvPr/>
          </p:nvSpPr>
          <p:spPr>
            <a:xfrm>
              <a:off x="0" y="0"/>
              <a:ext cx="1911227" cy="249545"/>
            </a:xfrm>
            <a:custGeom>
              <a:avLst/>
              <a:gdLst/>
              <a:ahLst/>
              <a:cxnLst/>
              <a:rect l="l" t="t" r="r" b="b"/>
              <a:pathLst>
                <a:path w="1911227" h="249545">
                  <a:moveTo>
                    <a:pt x="54410" y="0"/>
                  </a:moveTo>
                  <a:lnTo>
                    <a:pt x="1856817" y="0"/>
                  </a:lnTo>
                  <a:cubicBezTo>
                    <a:pt x="1886867" y="0"/>
                    <a:pt x="1911227" y="24360"/>
                    <a:pt x="1911227" y="54410"/>
                  </a:cubicBezTo>
                  <a:lnTo>
                    <a:pt x="1911227" y="195135"/>
                  </a:lnTo>
                  <a:cubicBezTo>
                    <a:pt x="1911227" y="225185"/>
                    <a:pt x="1886867" y="249545"/>
                    <a:pt x="1856817" y="249545"/>
                  </a:cubicBezTo>
                  <a:lnTo>
                    <a:pt x="54410" y="249545"/>
                  </a:lnTo>
                  <a:cubicBezTo>
                    <a:pt x="24360" y="249545"/>
                    <a:pt x="0" y="225185"/>
                    <a:pt x="0" y="195135"/>
                  </a:cubicBezTo>
                  <a:lnTo>
                    <a:pt x="0" y="54410"/>
                  </a:lnTo>
                  <a:cubicBezTo>
                    <a:pt x="0" y="24360"/>
                    <a:pt x="24360" y="0"/>
                    <a:pt x="54410" y="0"/>
                  </a:cubicBezTo>
                  <a:close/>
                </a:path>
              </a:pathLst>
            </a:custGeom>
            <a:solidFill>
              <a:srgbClr val="6A8D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17FAF3E0-C3D5-F95A-5F45-DC748A02DC7D}"/>
                </a:ext>
              </a:extLst>
            </p:cNvPr>
            <p:cNvSpPr txBox="1"/>
            <p:nvPr/>
          </p:nvSpPr>
          <p:spPr>
            <a:xfrm>
              <a:off x="0" y="-47625"/>
              <a:ext cx="1911227" cy="297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Canva Sans"/>
                </a:rPr>
                <a:t>Sentinel 1-A Data Acquisition</a:t>
              </a:r>
            </a:p>
          </p:txBody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E5437178-BD05-B76F-7E70-BE6CC98AD786}"/>
              </a:ext>
            </a:extLst>
          </p:cNvPr>
          <p:cNvGrpSpPr/>
          <p:nvPr/>
        </p:nvGrpSpPr>
        <p:grpSpPr>
          <a:xfrm>
            <a:off x="2728949" y="2941185"/>
            <a:ext cx="6350883" cy="1127921"/>
            <a:chOff x="0" y="-26986"/>
            <a:chExt cx="1911227" cy="296994"/>
          </a:xfrm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0AE5DECD-57DB-65A6-0DAD-EB5E5943E42D}"/>
                </a:ext>
              </a:extLst>
            </p:cNvPr>
            <p:cNvSpPr/>
            <p:nvPr/>
          </p:nvSpPr>
          <p:spPr>
            <a:xfrm>
              <a:off x="0" y="0"/>
              <a:ext cx="1911227" cy="249369"/>
            </a:xfrm>
            <a:custGeom>
              <a:avLst/>
              <a:gdLst/>
              <a:ahLst/>
              <a:cxnLst/>
              <a:rect l="l" t="t" r="r" b="b"/>
              <a:pathLst>
                <a:path w="1911227" h="249369">
                  <a:moveTo>
                    <a:pt x="54410" y="0"/>
                  </a:moveTo>
                  <a:lnTo>
                    <a:pt x="1856817" y="0"/>
                  </a:lnTo>
                  <a:cubicBezTo>
                    <a:pt x="1886867" y="0"/>
                    <a:pt x="1911227" y="24360"/>
                    <a:pt x="1911227" y="54410"/>
                  </a:cubicBezTo>
                  <a:lnTo>
                    <a:pt x="1911227" y="194959"/>
                  </a:lnTo>
                  <a:cubicBezTo>
                    <a:pt x="1911227" y="225009"/>
                    <a:pt x="1886867" y="249369"/>
                    <a:pt x="1856817" y="249369"/>
                  </a:cubicBezTo>
                  <a:lnTo>
                    <a:pt x="54410" y="249369"/>
                  </a:lnTo>
                  <a:cubicBezTo>
                    <a:pt x="24360" y="249369"/>
                    <a:pt x="0" y="225009"/>
                    <a:pt x="0" y="194959"/>
                  </a:cubicBezTo>
                  <a:lnTo>
                    <a:pt x="0" y="54410"/>
                  </a:lnTo>
                  <a:cubicBezTo>
                    <a:pt x="0" y="24360"/>
                    <a:pt x="24360" y="0"/>
                    <a:pt x="54410" y="0"/>
                  </a:cubicBezTo>
                  <a:close/>
                </a:path>
              </a:pathLst>
            </a:custGeom>
            <a:solidFill>
              <a:srgbClr val="6A8D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5A6A5189-9AB1-7713-1A8B-5A7D58C0A390}"/>
                </a:ext>
              </a:extLst>
            </p:cNvPr>
            <p:cNvSpPr txBox="1"/>
            <p:nvPr/>
          </p:nvSpPr>
          <p:spPr>
            <a:xfrm>
              <a:off x="0" y="-26986"/>
              <a:ext cx="1911227" cy="296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Canva Sans"/>
                </a:rPr>
                <a:t>Data Pre-Processing</a:t>
              </a:r>
            </a:p>
          </p:txBody>
        </p:sp>
      </p:grpSp>
      <p:grpSp>
        <p:nvGrpSpPr>
          <p:cNvPr id="31" name="Group 16">
            <a:extLst>
              <a:ext uri="{FF2B5EF4-FFF2-40B4-BE49-F238E27FC236}">
                <a16:creationId xmlns:a16="http://schemas.microsoft.com/office/drawing/2014/main" id="{A77032C1-B83E-7EBB-11E4-844BD7F0A4DD}"/>
              </a:ext>
            </a:extLst>
          </p:cNvPr>
          <p:cNvGrpSpPr/>
          <p:nvPr/>
        </p:nvGrpSpPr>
        <p:grpSpPr>
          <a:xfrm>
            <a:off x="2667138" y="5158177"/>
            <a:ext cx="6350883" cy="852268"/>
            <a:chOff x="0" y="0"/>
            <a:chExt cx="1911227" cy="224412"/>
          </a:xfrm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0430575E-104F-A829-34CB-3912EE12826A}"/>
                </a:ext>
              </a:extLst>
            </p:cNvPr>
            <p:cNvSpPr/>
            <p:nvPr/>
          </p:nvSpPr>
          <p:spPr>
            <a:xfrm>
              <a:off x="0" y="0"/>
              <a:ext cx="1911227" cy="224412"/>
            </a:xfrm>
            <a:custGeom>
              <a:avLst/>
              <a:gdLst/>
              <a:ahLst/>
              <a:cxnLst/>
              <a:rect l="l" t="t" r="r" b="b"/>
              <a:pathLst>
                <a:path w="1911227" h="224412">
                  <a:moveTo>
                    <a:pt x="54410" y="0"/>
                  </a:moveTo>
                  <a:lnTo>
                    <a:pt x="1856817" y="0"/>
                  </a:lnTo>
                  <a:cubicBezTo>
                    <a:pt x="1886867" y="0"/>
                    <a:pt x="1911227" y="24360"/>
                    <a:pt x="1911227" y="54410"/>
                  </a:cubicBezTo>
                  <a:lnTo>
                    <a:pt x="1911227" y="170002"/>
                  </a:lnTo>
                  <a:cubicBezTo>
                    <a:pt x="1911227" y="200052"/>
                    <a:pt x="1886867" y="224412"/>
                    <a:pt x="1856817" y="224412"/>
                  </a:cubicBezTo>
                  <a:lnTo>
                    <a:pt x="54410" y="224412"/>
                  </a:lnTo>
                  <a:cubicBezTo>
                    <a:pt x="24360" y="224412"/>
                    <a:pt x="0" y="200052"/>
                    <a:pt x="0" y="170002"/>
                  </a:cubicBezTo>
                  <a:lnTo>
                    <a:pt x="0" y="54410"/>
                  </a:lnTo>
                  <a:cubicBezTo>
                    <a:pt x="0" y="24360"/>
                    <a:pt x="24360" y="0"/>
                    <a:pt x="54410" y="0"/>
                  </a:cubicBezTo>
                  <a:close/>
                </a:path>
              </a:pathLst>
            </a:custGeom>
            <a:solidFill>
              <a:srgbClr val="6A8D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A7B2E443-65E9-9419-3F9A-CB25B788E158}"/>
                </a:ext>
              </a:extLst>
            </p:cNvPr>
            <p:cNvSpPr txBox="1"/>
            <p:nvPr/>
          </p:nvSpPr>
          <p:spPr>
            <a:xfrm>
              <a:off x="0" y="-47625"/>
              <a:ext cx="1911227" cy="2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Canva Sans"/>
                </a:rPr>
                <a:t>Model</a:t>
              </a:r>
            </a:p>
          </p:txBody>
        </p:sp>
      </p:grpSp>
      <p:grpSp>
        <p:nvGrpSpPr>
          <p:cNvPr id="34" name="Group 19">
            <a:extLst>
              <a:ext uri="{FF2B5EF4-FFF2-40B4-BE49-F238E27FC236}">
                <a16:creationId xmlns:a16="http://schemas.microsoft.com/office/drawing/2014/main" id="{BEF22C25-BC0C-4AEE-8F0A-B038DDDE360C}"/>
              </a:ext>
            </a:extLst>
          </p:cNvPr>
          <p:cNvGrpSpPr/>
          <p:nvPr/>
        </p:nvGrpSpPr>
        <p:grpSpPr>
          <a:xfrm>
            <a:off x="2667142" y="6090295"/>
            <a:ext cx="6474495" cy="899450"/>
            <a:chOff x="0" y="0"/>
            <a:chExt cx="1948426" cy="236836"/>
          </a:xfrm>
        </p:grpSpPr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0CCB9113-C744-8E2A-F9E5-7548DBBF4640}"/>
                </a:ext>
              </a:extLst>
            </p:cNvPr>
            <p:cNvSpPr/>
            <p:nvPr/>
          </p:nvSpPr>
          <p:spPr>
            <a:xfrm>
              <a:off x="0" y="0"/>
              <a:ext cx="1948426" cy="236836"/>
            </a:xfrm>
            <a:custGeom>
              <a:avLst/>
              <a:gdLst/>
              <a:ahLst/>
              <a:cxnLst/>
              <a:rect l="l" t="t" r="r" b="b"/>
              <a:pathLst>
                <a:path w="1948426" h="236836">
                  <a:moveTo>
                    <a:pt x="53371" y="0"/>
                  </a:moveTo>
                  <a:lnTo>
                    <a:pt x="1895055" y="0"/>
                  </a:lnTo>
                  <a:cubicBezTo>
                    <a:pt x="1909210" y="0"/>
                    <a:pt x="1922785" y="5623"/>
                    <a:pt x="1932794" y="15632"/>
                  </a:cubicBezTo>
                  <a:cubicBezTo>
                    <a:pt x="1942803" y="25641"/>
                    <a:pt x="1948426" y="39216"/>
                    <a:pt x="1948426" y="53371"/>
                  </a:cubicBezTo>
                  <a:lnTo>
                    <a:pt x="1948426" y="183464"/>
                  </a:lnTo>
                  <a:cubicBezTo>
                    <a:pt x="1948426" y="212940"/>
                    <a:pt x="1924531" y="236836"/>
                    <a:pt x="1895055" y="236836"/>
                  </a:cubicBezTo>
                  <a:lnTo>
                    <a:pt x="53371" y="236836"/>
                  </a:lnTo>
                  <a:cubicBezTo>
                    <a:pt x="39216" y="236836"/>
                    <a:pt x="25641" y="231213"/>
                    <a:pt x="15632" y="221203"/>
                  </a:cubicBezTo>
                  <a:cubicBezTo>
                    <a:pt x="5623" y="211194"/>
                    <a:pt x="0" y="197619"/>
                    <a:pt x="0" y="183464"/>
                  </a:cubicBezTo>
                  <a:lnTo>
                    <a:pt x="0" y="53371"/>
                  </a:lnTo>
                  <a:cubicBezTo>
                    <a:pt x="0" y="39216"/>
                    <a:pt x="5623" y="25641"/>
                    <a:pt x="15632" y="15632"/>
                  </a:cubicBezTo>
                  <a:cubicBezTo>
                    <a:pt x="25641" y="5623"/>
                    <a:pt x="39216" y="0"/>
                    <a:pt x="53371" y="0"/>
                  </a:cubicBezTo>
                  <a:close/>
                </a:path>
              </a:pathLst>
            </a:custGeom>
            <a:solidFill>
              <a:srgbClr val="6A8D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1">
              <a:extLst>
                <a:ext uri="{FF2B5EF4-FFF2-40B4-BE49-F238E27FC236}">
                  <a16:creationId xmlns:a16="http://schemas.microsoft.com/office/drawing/2014/main" id="{70B5CE85-BBE1-A745-618A-A2D4F95DDDAB}"/>
                </a:ext>
              </a:extLst>
            </p:cNvPr>
            <p:cNvSpPr txBox="1"/>
            <p:nvPr/>
          </p:nvSpPr>
          <p:spPr>
            <a:xfrm>
              <a:off x="0" y="-47625"/>
              <a:ext cx="1948426" cy="284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Canva Sans"/>
                </a:rPr>
                <a:t>Evaluation Metrics </a:t>
              </a:r>
            </a:p>
          </p:txBody>
        </p:sp>
      </p:grpSp>
      <p:grpSp>
        <p:nvGrpSpPr>
          <p:cNvPr id="37" name="Group 22">
            <a:extLst>
              <a:ext uri="{FF2B5EF4-FFF2-40B4-BE49-F238E27FC236}">
                <a16:creationId xmlns:a16="http://schemas.microsoft.com/office/drawing/2014/main" id="{3268E952-46E7-3C4B-5C93-53DC04C7264B}"/>
              </a:ext>
            </a:extLst>
          </p:cNvPr>
          <p:cNvGrpSpPr/>
          <p:nvPr/>
        </p:nvGrpSpPr>
        <p:grpSpPr>
          <a:xfrm>
            <a:off x="2667139" y="3983656"/>
            <a:ext cx="6350883" cy="1033138"/>
            <a:chOff x="0" y="-47625"/>
            <a:chExt cx="1911227" cy="272037"/>
          </a:xfrm>
        </p:grpSpPr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4ED3B268-2E80-2349-C0D6-F1EFC837F509}"/>
                </a:ext>
              </a:extLst>
            </p:cNvPr>
            <p:cNvSpPr/>
            <p:nvPr/>
          </p:nvSpPr>
          <p:spPr>
            <a:xfrm>
              <a:off x="0" y="0"/>
              <a:ext cx="1911227" cy="224412"/>
            </a:xfrm>
            <a:custGeom>
              <a:avLst/>
              <a:gdLst/>
              <a:ahLst/>
              <a:cxnLst/>
              <a:rect l="l" t="t" r="r" b="b"/>
              <a:pathLst>
                <a:path w="1911227" h="224412">
                  <a:moveTo>
                    <a:pt x="54410" y="0"/>
                  </a:moveTo>
                  <a:lnTo>
                    <a:pt x="1856817" y="0"/>
                  </a:lnTo>
                  <a:cubicBezTo>
                    <a:pt x="1886867" y="0"/>
                    <a:pt x="1911227" y="24360"/>
                    <a:pt x="1911227" y="54410"/>
                  </a:cubicBezTo>
                  <a:lnTo>
                    <a:pt x="1911227" y="170002"/>
                  </a:lnTo>
                  <a:cubicBezTo>
                    <a:pt x="1911227" y="200052"/>
                    <a:pt x="1886867" y="224412"/>
                    <a:pt x="1856817" y="224412"/>
                  </a:cubicBezTo>
                  <a:lnTo>
                    <a:pt x="54410" y="224412"/>
                  </a:lnTo>
                  <a:cubicBezTo>
                    <a:pt x="24360" y="224412"/>
                    <a:pt x="0" y="200052"/>
                    <a:pt x="0" y="170002"/>
                  </a:cubicBezTo>
                  <a:lnTo>
                    <a:pt x="0" y="54410"/>
                  </a:lnTo>
                  <a:cubicBezTo>
                    <a:pt x="0" y="24360"/>
                    <a:pt x="24360" y="0"/>
                    <a:pt x="54410" y="0"/>
                  </a:cubicBezTo>
                  <a:close/>
                </a:path>
              </a:pathLst>
            </a:custGeom>
            <a:solidFill>
              <a:srgbClr val="6A8D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3111FEF8-6004-64A8-BB19-E11493664A02}"/>
                </a:ext>
              </a:extLst>
            </p:cNvPr>
            <p:cNvSpPr txBox="1"/>
            <p:nvPr/>
          </p:nvSpPr>
          <p:spPr>
            <a:xfrm>
              <a:off x="0" y="-47625"/>
              <a:ext cx="1911227" cy="2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Canva Sans"/>
                </a:rPr>
                <a:t>Dataset</a:t>
              </a:r>
            </a:p>
          </p:txBody>
        </p:sp>
      </p:grpSp>
      <p:sp>
        <p:nvSpPr>
          <p:cNvPr id="43" name="Freeform 29">
            <a:extLst>
              <a:ext uri="{FF2B5EF4-FFF2-40B4-BE49-F238E27FC236}">
                <a16:creationId xmlns:a16="http://schemas.microsoft.com/office/drawing/2014/main" id="{B9F23F88-464D-2FE1-EB65-C1E576E69319}"/>
              </a:ext>
            </a:extLst>
          </p:cNvPr>
          <p:cNvSpPr/>
          <p:nvPr/>
        </p:nvSpPr>
        <p:spPr>
          <a:xfrm rot="6958832">
            <a:off x="9901750" y="7460823"/>
            <a:ext cx="1414562" cy="697611"/>
          </a:xfrm>
          <a:custGeom>
            <a:avLst/>
            <a:gdLst/>
            <a:ahLst/>
            <a:cxnLst/>
            <a:rect l="l" t="t" r="r" b="b"/>
            <a:pathLst>
              <a:path w="1414223" h="797108">
                <a:moveTo>
                  <a:pt x="0" y="0"/>
                </a:moveTo>
                <a:lnTo>
                  <a:pt x="1414223" y="0"/>
                </a:lnTo>
                <a:lnTo>
                  <a:pt x="1414223" y="797108"/>
                </a:lnTo>
                <a:lnTo>
                  <a:pt x="0" y="797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1524000" y="338138"/>
            <a:ext cx="91440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725300" y="1343025"/>
            <a:ext cx="10904700" cy="52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Data Location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: Mostly Dhaka Division.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⮚"/>
            </a:pPr>
            <a:r>
              <a:rPr lang="en-US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N24°23’04”, E89°57’26” (Upper Left corner) </a:t>
            </a:r>
            <a:endParaRPr sz="17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8001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⮚"/>
            </a:pPr>
            <a:r>
              <a:rPr lang="en-US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N23°22’13”, E91°00’26” (Lower Right).</a:t>
            </a:r>
            <a:endParaRPr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Data Source</a:t>
            </a:r>
            <a:r>
              <a:rPr lang="en-US" sz="20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Here two different data source has been used.           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000" b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Bing</a:t>
            </a:r>
            <a:r>
              <a:rPr lang="en-US" sz="18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date of the Bing image is April 20, 2019.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lphaLcPeriod"/>
            </a:pPr>
            <a:r>
              <a:rPr lang="en-US" sz="18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Resolution: 48906x47256 pixels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lphaLcPeriod"/>
            </a:pPr>
            <a:r>
              <a:rPr lang="en-US" sz="18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2.22 meters/pixel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000" b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Sentinel-2A</a:t>
            </a:r>
            <a:r>
              <a:rPr lang="en-US" sz="18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data with tile number ”T45QZG” and tile IT45QZGA01617520190411T043829” was collected. </a:t>
            </a:r>
            <a:endParaRPr sz="18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lphaLcPeriod"/>
            </a:pPr>
            <a:r>
              <a:rPr lang="en-US" sz="18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Acquisition start date was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019-04-11T04:38:29.547Z 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91995" y="1019785"/>
            <a:ext cx="11852277" cy="5838215"/>
            <a:chOff x="0" y="0"/>
            <a:chExt cx="4682381" cy="2306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82381" cy="2306455"/>
            </a:xfrm>
            <a:custGeom>
              <a:avLst/>
              <a:gdLst/>
              <a:ahLst/>
              <a:cxnLst/>
              <a:rect l="l" t="t" r="r" b="b"/>
              <a:pathLst>
                <a:path w="4682381" h="2306455">
                  <a:moveTo>
                    <a:pt x="0" y="0"/>
                  </a:moveTo>
                  <a:lnTo>
                    <a:pt x="4682381" y="0"/>
                  </a:lnTo>
                  <a:lnTo>
                    <a:pt x="4682381" y="2306455"/>
                  </a:lnTo>
                  <a:lnTo>
                    <a:pt x="0" y="2306455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82381" cy="23445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29148" y="109058"/>
            <a:ext cx="6133705" cy="1153486"/>
            <a:chOff x="0" y="0"/>
            <a:chExt cx="2423192" cy="4556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23192" cy="455698"/>
            </a:xfrm>
            <a:custGeom>
              <a:avLst/>
              <a:gdLst/>
              <a:ahLst/>
              <a:cxnLst/>
              <a:rect l="l" t="t" r="r" b="b"/>
              <a:pathLst>
                <a:path w="2423192" h="455698">
                  <a:moveTo>
                    <a:pt x="0" y="0"/>
                  </a:moveTo>
                  <a:lnTo>
                    <a:pt x="2423192" y="0"/>
                  </a:lnTo>
                  <a:lnTo>
                    <a:pt x="2423192" y="455698"/>
                  </a:lnTo>
                  <a:lnTo>
                    <a:pt x="0" y="455698"/>
                  </a:lnTo>
                  <a:close/>
                </a:path>
              </a:pathLst>
            </a:custGeom>
            <a:solidFill>
              <a:srgbClr val="DDDEDE"/>
            </a:solidFill>
            <a:ln w="38100" cap="sq">
              <a:solidFill>
                <a:srgbClr val="F1F2F2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23192" cy="4937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309758" y="2038207"/>
            <a:ext cx="6698917" cy="3245811"/>
          </a:xfrm>
          <a:custGeom>
            <a:avLst/>
            <a:gdLst/>
            <a:ahLst/>
            <a:cxnLst/>
            <a:rect l="l" t="t" r="r" b="b"/>
            <a:pathLst>
              <a:path w="10048376" h="4868716">
                <a:moveTo>
                  <a:pt x="0" y="0"/>
                </a:moveTo>
                <a:lnTo>
                  <a:pt x="10048377" y="0"/>
                </a:lnTo>
                <a:lnTo>
                  <a:pt x="10048377" y="4868716"/>
                </a:lnTo>
                <a:lnTo>
                  <a:pt x="0" y="486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15" r="-11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029148" y="254104"/>
            <a:ext cx="6133705" cy="72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67"/>
              </a:lnSpc>
            </a:pPr>
            <a:r>
              <a:rPr lang="en-US" sz="4405">
                <a:solidFill>
                  <a:srgbClr val="000000"/>
                </a:solidFill>
                <a:latin typeface="Fredoka Bold"/>
              </a:rPr>
              <a:t>SENTINEL-1A DATA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13203" y="1625838"/>
            <a:ext cx="4745059" cy="2305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7088" lvl="1" indent="-203544" defTabSz="609630">
              <a:lnSpc>
                <a:spcPts val="2639"/>
              </a:lnSpc>
              <a:buFont typeface="Arial"/>
              <a:buChar char="•"/>
            </a:pPr>
            <a:r>
              <a:rPr lang="en-US" sz="1885">
                <a:solidFill>
                  <a:srgbClr val="000000"/>
                </a:solidFill>
                <a:latin typeface="Nunito Bold"/>
              </a:rPr>
              <a:t>Sentinel-1A emits C-band radar signals that interact with Earth's terrain and objects. </a:t>
            </a:r>
          </a:p>
          <a:p>
            <a:pPr marL="407088" lvl="1" indent="-203544" defTabSz="609630">
              <a:lnSpc>
                <a:spcPts val="2639"/>
              </a:lnSpc>
              <a:buFont typeface="Arial"/>
              <a:buChar char="•"/>
            </a:pPr>
            <a:r>
              <a:rPr lang="en-US" sz="1885">
                <a:solidFill>
                  <a:srgbClr val="000000"/>
                </a:solidFill>
                <a:latin typeface="Nunito Bold"/>
              </a:rPr>
              <a:t>These objects reflect some signals back, carrying surface characteristics. </a:t>
            </a:r>
          </a:p>
          <a:p>
            <a:pPr marL="407088" lvl="1" indent="-203544" defTabSz="609630">
              <a:lnSpc>
                <a:spcPts val="2639"/>
              </a:lnSpc>
              <a:buFont typeface="Arial"/>
              <a:buChar char="•"/>
            </a:pPr>
            <a:r>
              <a:rPr lang="en-US" sz="1885">
                <a:solidFill>
                  <a:srgbClr val="000000"/>
                </a:solidFill>
                <a:latin typeface="Nunito Bold"/>
              </a:rPr>
              <a:t>The satellite processes these reflected signals (backscatter) into radar images.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230853" y="4350260"/>
            <a:ext cx="4813419" cy="2356616"/>
            <a:chOff x="0" y="0"/>
            <a:chExt cx="1901597" cy="93100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01597" cy="931009"/>
            </a:xfrm>
            <a:custGeom>
              <a:avLst/>
              <a:gdLst/>
              <a:ahLst/>
              <a:cxnLst/>
              <a:rect l="l" t="t" r="r" b="b"/>
              <a:pathLst>
                <a:path w="1901597" h="931009">
                  <a:moveTo>
                    <a:pt x="0" y="0"/>
                  </a:moveTo>
                  <a:lnTo>
                    <a:pt x="1901597" y="0"/>
                  </a:lnTo>
                  <a:lnTo>
                    <a:pt x="1901597" y="931009"/>
                  </a:lnTo>
                  <a:lnTo>
                    <a:pt x="0" y="931009"/>
                  </a:lnTo>
                  <a:close/>
                </a:path>
              </a:pathLst>
            </a:custGeom>
            <a:solidFill>
              <a:srgbClr val="C0E7F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901597" cy="9691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113203" y="4444362"/>
            <a:ext cx="4745059" cy="213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7088" lvl="1" indent="-203544" defTabSz="609630">
              <a:lnSpc>
                <a:spcPts val="2639"/>
              </a:lnSpc>
              <a:buFont typeface="Arial"/>
              <a:buChar char="•"/>
            </a:pPr>
            <a:r>
              <a:rPr lang="en-US" sz="1885">
                <a:solidFill>
                  <a:srgbClr val="000000"/>
                </a:solidFill>
                <a:latin typeface="Nunito Bold"/>
              </a:rPr>
              <a:t>Features:</a:t>
            </a:r>
          </a:p>
          <a:p>
            <a:pPr marL="814176" lvl="2" indent="-271392" algn="just" defTabSz="609630">
              <a:lnSpc>
                <a:spcPts val="2639"/>
              </a:lnSpc>
              <a:buFont typeface="Arial"/>
              <a:buChar char="⚬"/>
            </a:pPr>
            <a:r>
              <a:rPr lang="en-US" sz="1885">
                <a:solidFill>
                  <a:srgbClr val="000000"/>
                </a:solidFill>
                <a:latin typeface="Nunito Bold"/>
              </a:rPr>
              <a:t>C-band radar</a:t>
            </a:r>
          </a:p>
          <a:p>
            <a:pPr marL="1221264" lvl="3" indent="-305316" algn="just" defTabSz="609630">
              <a:lnSpc>
                <a:spcPts val="2639"/>
              </a:lnSpc>
              <a:buFont typeface="Arial"/>
              <a:buChar char="￭"/>
            </a:pPr>
            <a:r>
              <a:rPr lang="en-US" sz="1885">
                <a:solidFill>
                  <a:srgbClr val="000000"/>
                </a:solidFill>
                <a:latin typeface="Nunito Bold"/>
              </a:rPr>
              <a:t>4-8GHz </a:t>
            </a:r>
          </a:p>
          <a:p>
            <a:pPr marL="1221264" lvl="3" indent="-305316" algn="just" defTabSz="609630">
              <a:lnSpc>
                <a:spcPts val="2639"/>
              </a:lnSpc>
              <a:buFont typeface="Arial"/>
              <a:buChar char="￭"/>
            </a:pPr>
            <a:r>
              <a:rPr lang="en-US" sz="1885">
                <a:solidFill>
                  <a:srgbClr val="000000"/>
                </a:solidFill>
                <a:latin typeface="Nunito Bold"/>
              </a:rPr>
              <a:t>longer wavelengths (~3.5 cm)</a:t>
            </a:r>
          </a:p>
          <a:p>
            <a:pPr marL="814176" lvl="2" indent="-271392" algn="just" defTabSz="609630">
              <a:lnSpc>
                <a:spcPts val="2639"/>
              </a:lnSpc>
              <a:buFont typeface="Arial"/>
              <a:buChar char="⚬"/>
            </a:pPr>
            <a:r>
              <a:rPr lang="en-US" sz="1885">
                <a:solidFill>
                  <a:srgbClr val="000000"/>
                </a:solidFill>
                <a:latin typeface="Nunito Bold"/>
              </a:rPr>
              <a:t>Dual Polarization (VV/VH)</a:t>
            </a:r>
          </a:p>
          <a:p>
            <a:pPr marL="875815" lvl="3" indent="-218954" algn="just" defTabSz="609630">
              <a:lnSpc>
                <a:spcPts val="1893"/>
              </a:lnSpc>
              <a:buFont typeface="Arial"/>
              <a:buChar char="￭"/>
            </a:pPr>
            <a:r>
              <a:rPr lang="en-US" sz="1352">
                <a:solidFill>
                  <a:srgbClr val="000000"/>
                </a:solidFill>
                <a:latin typeface="Nunito Bold"/>
              </a:rPr>
              <a:t>VV - surface roughness and vegetation</a:t>
            </a:r>
          </a:p>
          <a:p>
            <a:pPr marL="875815" lvl="3" indent="-218954" algn="just" defTabSz="609630">
              <a:lnSpc>
                <a:spcPts val="1893"/>
              </a:lnSpc>
              <a:buFont typeface="Arial"/>
              <a:buChar char="￭"/>
            </a:pPr>
            <a:r>
              <a:rPr lang="en-US" sz="1352">
                <a:solidFill>
                  <a:srgbClr val="000000"/>
                </a:solidFill>
                <a:latin typeface="Nunito Bold"/>
              </a:rPr>
              <a:t>VH - surface scattering and structural changes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356180"/>
            <a:ext cx="11610345" cy="6812085"/>
            <a:chOff x="0" y="0"/>
            <a:chExt cx="4586803" cy="26911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6803" cy="2691194"/>
            </a:xfrm>
            <a:custGeom>
              <a:avLst/>
              <a:gdLst/>
              <a:ahLst/>
              <a:cxnLst/>
              <a:rect l="l" t="t" r="r" b="b"/>
              <a:pathLst>
                <a:path w="4586803" h="2691194">
                  <a:moveTo>
                    <a:pt x="0" y="0"/>
                  </a:moveTo>
                  <a:lnTo>
                    <a:pt x="4586803" y="0"/>
                  </a:lnTo>
                  <a:lnTo>
                    <a:pt x="4586803" y="2691194"/>
                  </a:lnTo>
                  <a:lnTo>
                    <a:pt x="0" y="2691194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86803" cy="27292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8947711" y="808389"/>
            <a:ext cx="1808659" cy="4882757"/>
          </a:xfrm>
          <a:custGeom>
            <a:avLst/>
            <a:gdLst/>
            <a:ahLst/>
            <a:cxnLst/>
            <a:rect l="l" t="t" r="r" b="b"/>
            <a:pathLst>
              <a:path w="2712988" h="7324135">
                <a:moveTo>
                  <a:pt x="0" y="0"/>
                </a:moveTo>
                <a:lnTo>
                  <a:pt x="2712988" y="0"/>
                </a:lnTo>
                <a:lnTo>
                  <a:pt x="2712988" y="7324135"/>
                </a:lnTo>
                <a:lnTo>
                  <a:pt x="0" y="7324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935" b="-1093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098763" y="808389"/>
            <a:ext cx="1403723" cy="4882757"/>
          </a:xfrm>
          <a:custGeom>
            <a:avLst/>
            <a:gdLst/>
            <a:ahLst/>
            <a:cxnLst/>
            <a:rect l="l" t="t" r="r" b="b"/>
            <a:pathLst>
              <a:path w="2105584" h="7324135">
                <a:moveTo>
                  <a:pt x="0" y="0"/>
                </a:moveTo>
                <a:lnTo>
                  <a:pt x="2105584" y="0"/>
                </a:lnTo>
                <a:lnTo>
                  <a:pt x="2105584" y="7324135"/>
                </a:lnTo>
                <a:lnTo>
                  <a:pt x="0" y="7324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145" r="-18332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2991252" y="808389"/>
            <a:ext cx="1591775" cy="4882757"/>
          </a:xfrm>
          <a:custGeom>
            <a:avLst/>
            <a:gdLst/>
            <a:ahLst/>
            <a:cxnLst/>
            <a:rect l="l" t="t" r="r" b="b"/>
            <a:pathLst>
              <a:path w="2387663" h="7324135">
                <a:moveTo>
                  <a:pt x="0" y="0"/>
                </a:moveTo>
                <a:lnTo>
                  <a:pt x="2387663" y="0"/>
                </a:lnTo>
                <a:lnTo>
                  <a:pt x="2387663" y="7324135"/>
                </a:lnTo>
                <a:lnTo>
                  <a:pt x="0" y="7324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473" r="-3413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071793" y="808389"/>
            <a:ext cx="1551659" cy="4882757"/>
          </a:xfrm>
          <a:custGeom>
            <a:avLst/>
            <a:gdLst/>
            <a:ahLst/>
            <a:cxnLst/>
            <a:rect l="l" t="t" r="r" b="b"/>
            <a:pathLst>
              <a:path w="2327489" h="7324135">
                <a:moveTo>
                  <a:pt x="0" y="0"/>
                </a:moveTo>
                <a:lnTo>
                  <a:pt x="2327489" y="0"/>
                </a:lnTo>
                <a:lnTo>
                  <a:pt x="2327489" y="7324135"/>
                </a:lnTo>
                <a:lnTo>
                  <a:pt x="0" y="7324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855" r="-2548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7099692" y="808389"/>
            <a:ext cx="1437503" cy="4882757"/>
          </a:xfrm>
          <a:custGeom>
            <a:avLst/>
            <a:gdLst/>
            <a:ahLst/>
            <a:cxnLst/>
            <a:rect l="l" t="t" r="r" b="b"/>
            <a:pathLst>
              <a:path w="2156254" h="7324135">
                <a:moveTo>
                  <a:pt x="0" y="0"/>
                </a:moveTo>
                <a:lnTo>
                  <a:pt x="2156254" y="0"/>
                </a:lnTo>
                <a:lnTo>
                  <a:pt x="2156254" y="7324135"/>
                </a:lnTo>
                <a:lnTo>
                  <a:pt x="0" y="7324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/>
          <p:nvPr/>
        </p:nvSpPr>
        <p:spPr>
          <a:xfrm>
            <a:off x="8900087" y="5665746"/>
            <a:ext cx="1903907" cy="44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Stacked SAR image in PNG format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2427" y="5733906"/>
            <a:ext cx="1670391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VH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98447" y="5733906"/>
            <a:ext cx="1670391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VV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8763" y="5733906"/>
            <a:ext cx="1516837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Mask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66804" y="5681832"/>
            <a:ext cx="1670391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VV/VH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1003962"/>
            <a:ext cx="12192000" cy="5854038"/>
            <a:chOff x="0" y="0"/>
            <a:chExt cx="4816593" cy="23127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312706"/>
            </a:xfrm>
            <a:custGeom>
              <a:avLst/>
              <a:gdLst/>
              <a:ahLst/>
              <a:cxnLst/>
              <a:rect l="l" t="t" r="r" b="b"/>
              <a:pathLst>
                <a:path w="4816592" h="2312706">
                  <a:moveTo>
                    <a:pt x="0" y="0"/>
                  </a:moveTo>
                  <a:lnTo>
                    <a:pt x="4816592" y="0"/>
                  </a:lnTo>
                  <a:lnTo>
                    <a:pt x="4816592" y="2312706"/>
                  </a:lnTo>
                  <a:lnTo>
                    <a:pt x="0" y="2312706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23508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26008" y="109057"/>
            <a:ext cx="5339984" cy="919160"/>
            <a:chOff x="0" y="0"/>
            <a:chExt cx="2109623" cy="3631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9623" cy="363125"/>
            </a:xfrm>
            <a:custGeom>
              <a:avLst/>
              <a:gdLst/>
              <a:ahLst/>
              <a:cxnLst/>
              <a:rect l="l" t="t" r="r" b="b"/>
              <a:pathLst>
                <a:path w="2109623" h="363125">
                  <a:moveTo>
                    <a:pt x="0" y="0"/>
                  </a:moveTo>
                  <a:lnTo>
                    <a:pt x="2109623" y="0"/>
                  </a:lnTo>
                  <a:lnTo>
                    <a:pt x="2109623" y="363125"/>
                  </a:lnTo>
                  <a:lnTo>
                    <a:pt x="0" y="363125"/>
                  </a:ln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F1F2F2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9623" cy="401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95086" y="1189566"/>
            <a:ext cx="1239099" cy="1226707"/>
          </a:xfrm>
          <a:custGeom>
            <a:avLst/>
            <a:gdLst/>
            <a:ahLst/>
            <a:cxnLst/>
            <a:rect l="l" t="t" r="r" b="b"/>
            <a:pathLst>
              <a:path w="1858648" h="1840061">
                <a:moveTo>
                  <a:pt x="0" y="0"/>
                </a:moveTo>
                <a:lnTo>
                  <a:pt x="1858648" y="0"/>
                </a:lnTo>
                <a:lnTo>
                  <a:pt x="1858648" y="1840062"/>
                </a:lnTo>
                <a:lnTo>
                  <a:pt x="0" y="1840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AutoShape 15"/>
          <p:cNvSpPr/>
          <p:nvPr/>
        </p:nvSpPr>
        <p:spPr>
          <a:xfrm>
            <a:off x="2353605" y="1924770"/>
            <a:ext cx="674826" cy="1270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16" name="AutoShape 16"/>
          <p:cNvSpPr/>
          <p:nvPr/>
        </p:nvSpPr>
        <p:spPr>
          <a:xfrm>
            <a:off x="4822995" y="1922731"/>
            <a:ext cx="1969247" cy="2655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5116234" y="2792355"/>
            <a:ext cx="1191605" cy="1203403"/>
          </a:xfrm>
          <a:custGeom>
            <a:avLst/>
            <a:gdLst/>
            <a:ahLst/>
            <a:cxnLst/>
            <a:rect l="l" t="t" r="r" b="b"/>
            <a:pathLst>
              <a:path w="1787407" h="1805104">
                <a:moveTo>
                  <a:pt x="0" y="0"/>
                </a:moveTo>
                <a:lnTo>
                  <a:pt x="1787408" y="0"/>
                </a:lnTo>
                <a:lnTo>
                  <a:pt x="1787408" y="1805105"/>
                </a:lnTo>
                <a:lnTo>
                  <a:pt x="0" y="1805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AutoShape 18"/>
          <p:cNvSpPr/>
          <p:nvPr/>
        </p:nvSpPr>
        <p:spPr>
          <a:xfrm flipV="1">
            <a:off x="6494887" y="2481533"/>
            <a:ext cx="594709" cy="550908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7280589" y="1723249"/>
            <a:ext cx="2369403" cy="1191471"/>
          </a:xfrm>
          <a:custGeom>
            <a:avLst/>
            <a:gdLst/>
            <a:ahLst/>
            <a:cxnLst/>
            <a:rect l="l" t="t" r="r" b="b"/>
            <a:pathLst>
              <a:path w="3554105" h="1787207">
                <a:moveTo>
                  <a:pt x="0" y="0"/>
                </a:moveTo>
                <a:lnTo>
                  <a:pt x="3554104" y="0"/>
                </a:lnTo>
                <a:lnTo>
                  <a:pt x="3554104" y="1787207"/>
                </a:lnTo>
                <a:lnTo>
                  <a:pt x="0" y="178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AutoShape 20"/>
          <p:cNvSpPr/>
          <p:nvPr/>
        </p:nvSpPr>
        <p:spPr>
          <a:xfrm flipV="1">
            <a:off x="9851220" y="1947966"/>
            <a:ext cx="703399" cy="31038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1"/>
          <p:cNvGrpSpPr/>
          <p:nvPr/>
        </p:nvGrpSpPr>
        <p:grpSpPr>
          <a:xfrm>
            <a:off x="10595080" y="1658894"/>
            <a:ext cx="1401695" cy="660091"/>
            <a:chOff x="0" y="0"/>
            <a:chExt cx="553756" cy="26077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53756" cy="260777"/>
            </a:xfrm>
            <a:custGeom>
              <a:avLst/>
              <a:gdLst/>
              <a:ahLst/>
              <a:cxnLst/>
              <a:rect l="l" t="t" r="r" b="b"/>
              <a:pathLst>
                <a:path w="553756" h="260777">
                  <a:moveTo>
                    <a:pt x="130388" y="0"/>
                  </a:moveTo>
                  <a:lnTo>
                    <a:pt x="423368" y="0"/>
                  </a:lnTo>
                  <a:cubicBezTo>
                    <a:pt x="495379" y="0"/>
                    <a:pt x="553756" y="58377"/>
                    <a:pt x="553756" y="130388"/>
                  </a:cubicBezTo>
                  <a:lnTo>
                    <a:pt x="553756" y="130388"/>
                  </a:lnTo>
                  <a:cubicBezTo>
                    <a:pt x="553756" y="164970"/>
                    <a:pt x="540019" y="198134"/>
                    <a:pt x="515566" y="222587"/>
                  </a:cubicBezTo>
                  <a:cubicBezTo>
                    <a:pt x="491114" y="247039"/>
                    <a:pt x="457949" y="260777"/>
                    <a:pt x="423368" y="260777"/>
                  </a:cubicBezTo>
                  <a:lnTo>
                    <a:pt x="130388" y="260777"/>
                  </a:lnTo>
                  <a:cubicBezTo>
                    <a:pt x="58377" y="260777"/>
                    <a:pt x="0" y="202400"/>
                    <a:pt x="0" y="130388"/>
                  </a:cubicBezTo>
                  <a:lnTo>
                    <a:pt x="0" y="130388"/>
                  </a:lnTo>
                  <a:cubicBezTo>
                    <a:pt x="0" y="58377"/>
                    <a:pt x="58377" y="0"/>
                    <a:pt x="130388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553756" cy="3274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Canva Sans Bold"/>
                </a:rPr>
                <a:t>OUTPUT</a:t>
              </a:r>
            </a:p>
          </p:txBody>
        </p:sp>
      </p:grpSp>
      <p:sp>
        <p:nvSpPr>
          <p:cNvPr id="24" name="AutoShape 24"/>
          <p:cNvSpPr/>
          <p:nvPr/>
        </p:nvSpPr>
        <p:spPr>
          <a:xfrm flipH="1">
            <a:off x="11295928" y="2318985"/>
            <a:ext cx="0" cy="859288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7941672" y="4073099"/>
            <a:ext cx="1087483" cy="1098811"/>
          </a:xfrm>
          <a:custGeom>
            <a:avLst/>
            <a:gdLst/>
            <a:ahLst/>
            <a:cxnLst/>
            <a:rect l="l" t="t" r="r" b="b"/>
            <a:pathLst>
              <a:path w="1631224" h="1648216">
                <a:moveTo>
                  <a:pt x="0" y="0"/>
                </a:moveTo>
                <a:lnTo>
                  <a:pt x="1631224" y="0"/>
                </a:lnTo>
                <a:lnTo>
                  <a:pt x="1631224" y="1648216"/>
                </a:lnTo>
                <a:lnTo>
                  <a:pt x="0" y="1648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8203374" y="4222318"/>
            <a:ext cx="1125237" cy="1103388"/>
          </a:xfrm>
          <a:custGeom>
            <a:avLst/>
            <a:gdLst/>
            <a:ahLst/>
            <a:cxnLst/>
            <a:rect l="l" t="t" r="r" b="b"/>
            <a:pathLst>
              <a:path w="1687856" h="1655082">
                <a:moveTo>
                  <a:pt x="0" y="0"/>
                </a:moveTo>
                <a:lnTo>
                  <a:pt x="1687856" y="0"/>
                </a:lnTo>
                <a:lnTo>
                  <a:pt x="1687856" y="1655082"/>
                </a:lnTo>
                <a:lnTo>
                  <a:pt x="0" y="1655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7" name="Group 27"/>
          <p:cNvGrpSpPr/>
          <p:nvPr/>
        </p:nvGrpSpPr>
        <p:grpSpPr>
          <a:xfrm>
            <a:off x="8465289" y="4369727"/>
            <a:ext cx="1127731" cy="1117604"/>
            <a:chOff x="0" y="0"/>
            <a:chExt cx="445523" cy="4415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45523" cy="441523"/>
            </a:xfrm>
            <a:custGeom>
              <a:avLst/>
              <a:gdLst/>
              <a:ahLst/>
              <a:cxnLst/>
              <a:rect l="l" t="t" r="r" b="b"/>
              <a:pathLst>
                <a:path w="445523" h="441523">
                  <a:moveTo>
                    <a:pt x="0" y="0"/>
                  </a:moveTo>
                  <a:lnTo>
                    <a:pt x="445523" y="0"/>
                  </a:lnTo>
                  <a:lnTo>
                    <a:pt x="445523" y="441523"/>
                  </a:lnTo>
                  <a:lnTo>
                    <a:pt x="0" y="44152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445523" cy="4796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8465289" y="4369727"/>
            <a:ext cx="1127731" cy="1127731"/>
          </a:xfrm>
          <a:custGeom>
            <a:avLst/>
            <a:gdLst/>
            <a:ahLst/>
            <a:cxnLst/>
            <a:rect l="l" t="t" r="r" b="b"/>
            <a:pathLst>
              <a:path w="1691596" h="1691596">
                <a:moveTo>
                  <a:pt x="0" y="0"/>
                </a:moveTo>
                <a:lnTo>
                  <a:pt x="1691596" y="0"/>
                </a:lnTo>
                <a:lnTo>
                  <a:pt x="1691596" y="1691596"/>
                </a:lnTo>
                <a:lnTo>
                  <a:pt x="0" y="16915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TextBox 31"/>
          <p:cNvSpPr txBox="1"/>
          <p:nvPr/>
        </p:nvSpPr>
        <p:spPr>
          <a:xfrm>
            <a:off x="2691018" y="2336322"/>
            <a:ext cx="2418953" cy="44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One-hot encoded labels added</a:t>
            </a:r>
          </a:p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(0-4)</a:t>
            </a:r>
          </a:p>
        </p:txBody>
      </p:sp>
      <p:sp>
        <p:nvSpPr>
          <p:cNvPr id="32" name="AutoShape 32"/>
          <p:cNvSpPr/>
          <p:nvPr/>
        </p:nvSpPr>
        <p:spPr>
          <a:xfrm flipH="1">
            <a:off x="11294089" y="3792674"/>
            <a:ext cx="0" cy="859288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33" name="Group 33"/>
          <p:cNvGrpSpPr/>
          <p:nvPr/>
        </p:nvGrpSpPr>
        <p:grpSpPr>
          <a:xfrm>
            <a:off x="10347130" y="3192078"/>
            <a:ext cx="1719621" cy="722791"/>
            <a:chOff x="0" y="0"/>
            <a:chExt cx="679356" cy="28554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79356" cy="285547"/>
            </a:xfrm>
            <a:custGeom>
              <a:avLst/>
              <a:gdLst/>
              <a:ahLst/>
              <a:cxnLst/>
              <a:rect l="l" t="t" r="r" b="b"/>
              <a:pathLst>
                <a:path w="679356" h="285547">
                  <a:moveTo>
                    <a:pt x="0" y="0"/>
                  </a:moveTo>
                  <a:lnTo>
                    <a:pt x="679356" y="0"/>
                  </a:lnTo>
                  <a:lnTo>
                    <a:pt x="679356" y="285547"/>
                  </a:lnTo>
                  <a:lnTo>
                    <a:pt x="0" y="285547"/>
                  </a:lnTo>
                  <a:close/>
                </a:path>
              </a:pathLst>
            </a:custGeom>
            <a:solidFill>
              <a:srgbClr val="DEBF7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679356" cy="342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000000"/>
                  </a:solidFill>
                  <a:latin typeface="Canva Sans Bold"/>
                </a:rPr>
                <a:t>Model 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000000"/>
                  </a:solidFill>
                  <a:latin typeface="Canva Sans Bold"/>
                </a:rPr>
                <a:t>Weights Saved</a:t>
              </a:r>
            </a:p>
          </p:txBody>
        </p:sp>
      </p:grpSp>
      <p:sp>
        <p:nvSpPr>
          <p:cNvPr id="36" name="AutoShape 36"/>
          <p:cNvSpPr/>
          <p:nvPr/>
        </p:nvSpPr>
        <p:spPr>
          <a:xfrm>
            <a:off x="9671586" y="5146513"/>
            <a:ext cx="533553" cy="50793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37" name="AutoShape 37"/>
          <p:cNvSpPr/>
          <p:nvPr/>
        </p:nvSpPr>
        <p:spPr>
          <a:xfrm flipH="1">
            <a:off x="11219728" y="5312912"/>
            <a:ext cx="0" cy="859288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38" name="Group 38"/>
          <p:cNvGrpSpPr/>
          <p:nvPr/>
        </p:nvGrpSpPr>
        <p:grpSpPr>
          <a:xfrm>
            <a:off x="10205140" y="4651962"/>
            <a:ext cx="1986860" cy="1090688"/>
            <a:chOff x="0" y="0"/>
            <a:chExt cx="784932" cy="43088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84932" cy="430889"/>
            </a:xfrm>
            <a:custGeom>
              <a:avLst/>
              <a:gdLst/>
              <a:ahLst/>
              <a:cxnLst/>
              <a:rect l="l" t="t" r="r" b="b"/>
              <a:pathLst>
                <a:path w="784932" h="430889">
                  <a:moveTo>
                    <a:pt x="0" y="0"/>
                  </a:moveTo>
                  <a:lnTo>
                    <a:pt x="784932" y="0"/>
                  </a:lnTo>
                  <a:lnTo>
                    <a:pt x="784932" y="430889"/>
                  </a:lnTo>
                  <a:lnTo>
                    <a:pt x="0" y="430889"/>
                  </a:lnTo>
                  <a:close/>
                </a:path>
              </a:pathLst>
            </a:custGeom>
            <a:solidFill>
              <a:srgbClr val="DEBF7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784932" cy="4880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000000"/>
                  </a:solidFill>
                  <a:latin typeface="Canva Sans Bold"/>
                </a:rPr>
                <a:t>Model Evaluation using Test data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518880" y="6157787"/>
            <a:ext cx="1401695" cy="660091"/>
            <a:chOff x="0" y="0"/>
            <a:chExt cx="553756" cy="26077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53756" cy="260777"/>
            </a:xfrm>
            <a:custGeom>
              <a:avLst/>
              <a:gdLst/>
              <a:ahLst/>
              <a:cxnLst/>
              <a:rect l="l" t="t" r="r" b="b"/>
              <a:pathLst>
                <a:path w="553756" h="260777">
                  <a:moveTo>
                    <a:pt x="130388" y="0"/>
                  </a:moveTo>
                  <a:lnTo>
                    <a:pt x="423368" y="0"/>
                  </a:lnTo>
                  <a:cubicBezTo>
                    <a:pt x="495379" y="0"/>
                    <a:pt x="553756" y="58377"/>
                    <a:pt x="553756" y="130388"/>
                  </a:cubicBezTo>
                  <a:lnTo>
                    <a:pt x="553756" y="130388"/>
                  </a:lnTo>
                  <a:cubicBezTo>
                    <a:pt x="553756" y="164970"/>
                    <a:pt x="540019" y="198134"/>
                    <a:pt x="515566" y="222587"/>
                  </a:cubicBezTo>
                  <a:cubicBezTo>
                    <a:pt x="491114" y="247039"/>
                    <a:pt x="457949" y="260777"/>
                    <a:pt x="423368" y="260777"/>
                  </a:cubicBezTo>
                  <a:lnTo>
                    <a:pt x="130388" y="260777"/>
                  </a:lnTo>
                  <a:cubicBezTo>
                    <a:pt x="58377" y="260777"/>
                    <a:pt x="0" y="202400"/>
                    <a:pt x="0" y="130388"/>
                  </a:cubicBezTo>
                  <a:lnTo>
                    <a:pt x="0" y="130388"/>
                  </a:lnTo>
                  <a:cubicBezTo>
                    <a:pt x="0" y="58377"/>
                    <a:pt x="58377" y="0"/>
                    <a:pt x="130388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66675"/>
              <a:ext cx="553756" cy="3274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Canva Sans Bold"/>
                </a:rPr>
                <a:t>RESULT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366107" y="1244117"/>
            <a:ext cx="1127731" cy="1117604"/>
            <a:chOff x="0" y="0"/>
            <a:chExt cx="445523" cy="44152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45523" cy="441523"/>
            </a:xfrm>
            <a:custGeom>
              <a:avLst/>
              <a:gdLst/>
              <a:ahLst/>
              <a:cxnLst/>
              <a:rect l="l" t="t" r="r" b="b"/>
              <a:pathLst>
                <a:path w="445523" h="441523">
                  <a:moveTo>
                    <a:pt x="0" y="0"/>
                  </a:moveTo>
                  <a:lnTo>
                    <a:pt x="445523" y="0"/>
                  </a:lnTo>
                  <a:lnTo>
                    <a:pt x="445523" y="441523"/>
                  </a:lnTo>
                  <a:lnTo>
                    <a:pt x="0" y="44152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445523" cy="4796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47" name="Freeform 47"/>
          <p:cNvSpPr/>
          <p:nvPr/>
        </p:nvSpPr>
        <p:spPr>
          <a:xfrm>
            <a:off x="3366107" y="1244117"/>
            <a:ext cx="1127731" cy="1127731"/>
          </a:xfrm>
          <a:custGeom>
            <a:avLst/>
            <a:gdLst/>
            <a:ahLst/>
            <a:cxnLst/>
            <a:rect l="l" t="t" r="r" b="b"/>
            <a:pathLst>
              <a:path w="1691596" h="1691596">
                <a:moveTo>
                  <a:pt x="0" y="0"/>
                </a:moveTo>
                <a:lnTo>
                  <a:pt x="1691595" y="0"/>
                </a:lnTo>
                <a:lnTo>
                  <a:pt x="1691595" y="1691596"/>
                </a:lnTo>
                <a:lnTo>
                  <a:pt x="0" y="16915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8" name="TextBox 48"/>
          <p:cNvSpPr txBox="1"/>
          <p:nvPr/>
        </p:nvSpPr>
        <p:spPr>
          <a:xfrm>
            <a:off x="3029148" y="266804"/>
            <a:ext cx="6133705" cy="58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7"/>
              </a:lnSpc>
            </a:pPr>
            <a:r>
              <a:rPr lang="en-US" sz="3605">
                <a:solidFill>
                  <a:srgbClr val="000000"/>
                </a:solidFill>
                <a:latin typeface="Fredoka Bold"/>
              </a:rPr>
              <a:t>EXPERIMENT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822943" y="4034875"/>
            <a:ext cx="1826657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S-1A train data patches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81726" y="2414764"/>
            <a:ext cx="1719421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GT train label patches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704709" y="2962796"/>
            <a:ext cx="1416526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Model for training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893185" y="5527174"/>
            <a:ext cx="1956355" cy="44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S-1A and GT test patches</a:t>
            </a:r>
          </a:p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(20%)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641478" y="4752579"/>
            <a:ext cx="2724631" cy="1469504"/>
            <a:chOff x="0" y="0"/>
            <a:chExt cx="5449261" cy="2939008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5449259" cy="2939008"/>
              <a:chOff x="0" y="0"/>
              <a:chExt cx="1076397" cy="580545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076397" cy="580545"/>
              </a:xfrm>
              <a:custGeom>
                <a:avLst/>
                <a:gdLst/>
                <a:ahLst/>
                <a:cxnLst/>
                <a:rect l="l" t="t" r="r" b="b"/>
                <a:pathLst>
                  <a:path w="1076397" h="580545">
                    <a:moveTo>
                      <a:pt x="0" y="0"/>
                    </a:moveTo>
                    <a:lnTo>
                      <a:pt x="1076397" y="0"/>
                    </a:lnTo>
                    <a:lnTo>
                      <a:pt x="1076397" y="580545"/>
                    </a:lnTo>
                    <a:lnTo>
                      <a:pt x="0" y="580545"/>
                    </a:lnTo>
                    <a:close/>
                  </a:path>
                </a:pathLst>
              </a:custGeom>
              <a:solidFill>
                <a:srgbClr val="5CE1E6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1076397" cy="6186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147360" y="89908"/>
              <a:ext cx="5301901" cy="2773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9"/>
                </a:lnSpc>
              </a:pPr>
              <a:r>
                <a:rPr lang="en-US" sz="1607">
                  <a:solidFill>
                    <a:srgbClr val="000000"/>
                  </a:solidFill>
                  <a:latin typeface="Canva Sans Bold"/>
                </a:rPr>
                <a:t>Conducted a 5-fold cross-validation strategy.</a:t>
              </a:r>
            </a:p>
            <a:p>
              <a:pPr>
                <a:lnSpc>
                  <a:spcPts val="2249"/>
                </a:lnSpc>
              </a:pPr>
              <a:r>
                <a:rPr lang="en-US" sz="1607">
                  <a:solidFill>
                    <a:srgbClr val="000000"/>
                  </a:solidFill>
                  <a:latin typeface="Canva Sans Bold"/>
                </a:rPr>
                <a:t>Metrics averaged over the 5 rounds for robust performance estimation.</a:t>
              </a: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6802543" y="1316417"/>
            <a:ext cx="3792537" cy="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Canva Sans Bold"/>
              </a:rPr>
              <a:t>‘accuracy’ and ‘loss’ printed to monitor progress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1003962"/>
            <a:ext cx="12192000" cy="5854038"/>
            <a:chOff x="0" y="0"/>
            <a:chExt cx="4816593" cy="23127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312706"/>
            </a:xfrm>
            <a:custGeom>
              <a:avLst/>
              <a:gdLst/>
              <a:ahLst/>
              <a:cxnLst/>
              <a:rect l="l" t="t" r="r" b="b"/>
              <a:pathLst>
                <a:path w="4816592" h="2312706">
                  <a:moveTo>
                    <a:pt x="0" y="0"/>
                  </a:moveTo>
                  <a:lnTo>
                    <a:pt x="4816592" y="0"/>
                  </a:lnTo>
                  <a:lnTo>
                    <a:pt x="4816592" y="2312706"/>
                  </a:lnTo>
                  <a:lnTo>
                    <a:pt x="0" y="2312706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23508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26008" y="109058"/>
            <a:ext cx="5339984" cy="853023"/>
            <a:chOff x="0" y="0"/>
            <a:chExt cx="2109623" cy="455698"/>
          </a:xfrm>
          <a:solidFill>
            <a:schemeClr val="bg1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109623" cy="455698"/>
            </a:xfrm>
            <a:custGeom>
              <a:avLst/>
              <a:gdLst/>
              <a:ahLst/>
              <a:cxnLst/>
              <a:rect l="l" t="t" r="r" b="b"/>
              <a:pathLst>
                <a:path w="2109623" h="455698">
                  <a:moveTo>
                    <a:pt x="0" y="0"/>
                  </a:moveTo>
                  <a:lnTo>
                    <a:pt x="2109623" y="0"/>
                  </a:lnTo>
                  <a:lnTo>
                    <a:pt x="2109623" y="455698"/>
                  </a:lnTo>
                  <a:lnTo>
                    <a:pt x="0" y="455698"/>
                  </a:lnTo>
                  <a:close/>
                </a:path>
              </a:pathLst>
            </a:custGeom>
            <a:grpFill/>
            <a:ln w="38100" cap="sq">
              <a:solidFill>
                <a:srgbClr val="F1F2F2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9623" cy="49379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33011" y="1469349"/>
          <a:ext cx="2759674" cy="4396394"/>
        </p:xfrm>
        <a:graphic>
          <a:graphicData uri="http://schemas.openxmlformats.org/drawingml/2006/table">
            <a:tbl>
              <a:tblPr/>
              <a:tblGrid>
                <a:gridCol w="1460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8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SenRGB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nva Sans Bold"/>
                        </a:rPr>
                        <a:t>SenRGB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Metric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IoU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F1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Farmland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0.46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0.63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Water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0.30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0.46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8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Forest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0.18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0.30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26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Urban Built Up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0.54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0.70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8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Meadow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0.25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0.40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8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Avg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0.34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0.49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5518275" y="1469349"/>
          <a:ext cx="2634120" cy="4594049"/>
        </p:xfrm>
        <a:graphic>
          <a:graphicData uri="http://schemas.openxmlformats.org/drawingml/2006/table">
            <a:tbl>
              <a:tblPr/>
              <a:tblGrid>
                <a:gridCol w="1186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Sentinel-1A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E1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nva Sans Bold"/>
                        </a:rPr>
                        <a:t>Sentinel-1A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Metric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IoU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F1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317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Farmland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0.56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0.72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Water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0.29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0.39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Forest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0.05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0.12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2435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Urban Built Up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0.21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0.33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Meadow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0.26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0.44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Avg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0.27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0.40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3086298" y="266804"/>
            <a:ext cx="6133705" cy="58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7"/>
              </a:lnSpc>
            </a:pPr>
            <a:r>
              <a:rPr lang="en-US" sz="3605">
                <a:solidFill>
                  <a:srgbClr val="000000"/>
                </a:solidFill>
                <a:latin typeface="Fredoka Bold"/>
              </a:rPr>
              <a:t>RESULT &amp; DISCUSSION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3011" y="5764531"/>
            <a:ext cx="2329081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nva Sans Bold"/>
              </a:rPr>
              <a:t>Reference Data.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97857" y="5764530"/>
            <a:ext cx="3066751" cy="41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 Bold"/>
              </a:rPr>
              <a:t>Average IoU and F1 scores for S-1A data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nva Sans Bold"/>
              </a:rPr>
              <a:t>UNET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1190845" y="6223000"/>
          <a:ext cx="1813411" cy="572897"/>
        </p:xfrm>
        <a:graphic>
          <a:graphicData uri="http://schemas.openxmlformats.org/drawingml/2006/table">
            <a:tbl>
              <a:tblPr/>
              <a:tblGrid>
                <a:gridCol w="1813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Canva Sans Bold"/>
                        </a:rPr>
                        <a:t>Accuracy: 82%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6024527" y="6223000"/>
          <a:ext cx="1813411" cy="572897"/>
        </p:xfrm>
        <a:graphic>
          <a:graphicData uri="http://schemas.openxmlformats.org/drawingml/2006/table">
            <a:tbl>
              <a:tblPr/>
              <a:tblGrid>
                <a:gridCol w="1813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Canva Sans Bold"/>
                        </a:rPr>
                        <a:t>Accuracy: 76%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8"/>
          <p:cNvGraphicFramePr>
            <a:graphicFrameLocks noGrp="1"/>
          </p:cNvGraphicFramePr>
          <p:nvPr/>
        </p:nvGraphicFramePr>
        <p:xfrm>
          <a:off x="9017009" y="1469349"/>
          <a:ext cx="2634120" cy="4594049"/>
        </p:xfrm>
        <a:graphic>
          <a:graphicData uri="http://schemas.openxmlformats.org/drawingml/2006/table">
            <a:tbl>
              <a:tblPr/>
              <a:tblGrid>
                <a:gridCol w="1186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Sentinel-1A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E1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nva Sans Bold"/>
                        </a:rPr>
                        <a:t>Sentinel-1A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Metric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IoU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F1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317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Farmland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0.53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0.69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Water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0.19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0.30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Forest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0.12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0.17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2435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Urban Built Up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0.20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0.32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Meadow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0.30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0.45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Avg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0.27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</a:rPr>
                        <a:t>0.49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" name="TextBox 19"/>
          <p:cNvSpPr txBox="1"/>
          <p:nvPr/>
        </p:nvSpPr>
        <p:spPr>
          <a:xfrm>
            <a:off x="8926005" y="5764530"/>
            <a:ext cx="3066751" cy="41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 Bold"/>
              </a:rPr>
              <a:t>Average IoU and F1 scores for S-1A data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nva Sans Bold"/>
              </a:rPr>
              <a:t>DeepLabV3+</a:t>
            </a:r>
          </a:p>
        </p:txBody>
      </p: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9552674" y="6229350"/>
          <a:ext cx="1813411" cy="572897"/>
        </p:xfrm>
        <a:graphic>
          <a:graphicData uri="http://schemas.openxmlformats.org/drawingml/2006/table">
            <a:tbl>
              <a:tblPr/>
              <a:tblGrid>
                <a:gridCol w="1813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Canva Sans Bold"/>
                        </a:rPr>
                        <a:t>Accuracy: 84%</a:t>
                      </a:r>
                      <a:endParaRPr lang="en-US" sz="700"/>
                    </a:p>
                  </a:txBody>
                  <a:tcPr marL="107950" marR="107950" marT="107950" marB="1079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1262544"/>
            <a:ext cx="12192000" cy="5854038"/>
            <a:chOff x="0" y="0"/>
            <a:chExt cx="4816593" cy="23127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312706"/>
            </a:xfrm>
            <a:custGeom>
              <a:avLst/>
              <a:gdLst/>
              <a:ahLst/>
              <a:cxnLst/>
              <a:rect l="l" t="t" r="r" b="b"/>
              <a:pathLst>
                <a:path w="4816592" h="2312706">
                  <a:moveTo>
                    <a:pt x="0" y="0"/>
                  </a:moveTo>
                  <a:lnTo>
                    <a:pt x="4816592" y="0"/>
                  </a:lnTo>
                  <a:lnTo>
                    <a:pt x="4816592" y="2312706"/>
                  </a:lnTo>
                  <a:lnTo>
                    <a:pt x="0" y="2312706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23508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26008" y="109058"/>
            <a:ext cx="5339984" cy="1057045"/>
            <a:chOff x="0" y="0"/>
            <a:chExt cx="2109623" cy="455698"/>
          </a:xfrm>
          <a:solidFill>
            <a:schemeClr val="bg1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109623" cy="455698"/>
            </a:xfrm>
            <a:custGeom>
              <a:avLst/>
              <a:gdLst/>
              <a:ahLst/>
              <a:cxnLst/>
              <a:rect l="l" t="t" r="r" b="b"/>
              <a:pathLst>
                <a:path w="2109623" h="455698">
                  <a:moveTo>
                    <a:pt x="0" y="0"/>
                  </a:moveTo>
                  <a:lnTo>
                    <a:pt x="2109623" y="0"/>
                  </a:lnTo>
                  <a:lnTo>
                    <a:pt x="2109623" y="455698"/>
                  </a:lnTo>
                  <a:lnTo>
                    <a:pt x="0" y="455698"/>
                  </a:lnTo>
                  <a:close/>
                </a:path>
              </a:pathLst>
            </a:custGeom>
            <a:grpFill/>
            <a:ln w="38100" cap="sq">
              <a:solidFill>
                <a:srgbClr val="F1F2F2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9623" cy="49379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029148" y="266804"/>
            <a:ext cx="6133705" cy="58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7"/>
              </a:lnSpc>
            </a:pPr>
            <a:r>
              <a:rPr lang="en-US" sz="3605">
                <a:solidFill>
                  <a:srgbClr val="000000"/>
                </a:solidFill>
                <a:latin typeface="Fredoka Bold"/>
              </a:rPr>
              <a:t>RESULT &amp; DISCUSSION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92424" y="2326205"/>
            <a:ext cx="8056057" cy="2482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532" lvl="1" indent="-216266">
              <a:lnSpc>
                <a:spcPts val="2804"/>
              </a:lnSpc>
              <a:buFont typeface="Arial"/>
              <a:buChar char="•"/>
            </a:pPr>
            <a:r>
              <a:rPr lang="en-US" sz="2003">
                <a:solidFill>
                  <a:srgbClr val="000000"/>
                </a:solidFill>
                <a:latin typeface="Nunito Bold"/>
              </a:rPr>
              <a:t>Strong Areas: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 Higher </a:t>
            </a:r>
            <a:r>
              <a:rPr lang="en-US" sz="2003">
                <a:solidFill>
                  <a:srgbClr val="000000"/>
                </a:solidFill>
                <a:latin typeface="Nunito Bold"/>
              </a:rPr>
              <a:t>IoU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 and </a:t>
            </a:r>
            <a:r>
              <a:rPr lang="en-US" sz="2003">
                <a:solidFill>
                  <a:srgbClr val="000000"/>
                </a:solidFill>
                <a:latin typeface="Nunito Bold"/>
              </a:rPr>
              <a:t>F1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 scores in "</a:t>
            </a:r>
            <a:r>
              <a:rPr lang="en-US" sz="2003">
                <a:solidFill>
                  <a:srgbClr val="000000"/>
                </a:solidFill>
                <a:latin typeface="Nunito Bold"/>
              </a:rPr>
              <a:t>Farmland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," "</a:t>
            </a:r>
            <a:r>
              <a:rPr lang="en-US" sz="2003">
                <a:solidFill>
                  <a:srgbClr val="000000"/>
                </a:solidFill>
                <a:latin typeface="Nunito Bold"/>
              </a:rPr>
              <a:t>Water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" and "</a:t>
            </a:r>
            <a:r>
              <a:rPr lang="en-US" sz="2003">
                <a:solidFill>
                  <a:srgbClr val="000000"/>
                </a:solidFill>
                <a:latin typeface="Nunito Bold"/>
              </a:rPr>
              <a:t>Meadow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" compared to reference.</a:t>
            </a:r>
          </a:p>
          <a:p>
            <a:pPr marL="432532" lvl="1" indent="-216266">
              <a:lnSpc>
                <a:spcPts val="2804"/>
              </a:lnSpc>
              <a:buFont typeface="Arial"/>
              <a:buChar char="•"/>
            </a:pPr>
            <a:r>
              <a:rPr lang="en-US" sz="2003">
                <a:solidFill>
                  <a:srgbClr val="000000"/>
                </a:solidFill>
                <a:latin typeface="Nunito Bold"/>
              </a:rPr>
              <a:t>Weak Areas: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 Lower performance in "</a:t>
            </a:r>
            <a:r>
              <a:rPr lang="en-US" sz="2003">
                <a:solidFill>
                  <a:srgbClr val="000000"/>
                </a:solidFill>
                <a:latin typeface="Nunito Bold"/>
              </a:rPr>
              <a:t>Urban Built Up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" and "</a:t>
            </a:r>
            <a:r>
              <a:rPr lang="en-US" sz="2003">
                <a:solidFill>
                  <a:srgbClr val="000000"/>
                </a:solidFill>
                <a:latin typeface="Nunito Bold"/>
              </a:rPr>
              <a:t>Forest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" compared to reference.</a:t>
            </a:r>
          </a:p>
          <a:p>
            <a:pPr marL="432532" lvl="1" indent="-216266">
              <a:lnSpc>
                <a:spcPts val="2804"/>
              </a:lnSpc>
              <a:buFont typeface="Arial"/>
              <a:buChar char="•"/>
            </a:pPr>
            <a:r>
              <a:rPr lang="en-US" sz="2003">
                <a:solidFill>
                  <a:srgbClr val="000000"/>
                </a:solidFill>
                <a:latin typeface="Nunito Bold"/>
              </a:rPr>
              <a:t>DeepLabV3+ 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performed better in identifying </a:t>
            </a:r>
            <a:r>
              <a:rPr lang="en-US" sz="2003">
                <a:solidFill>
                  <a:srgbClr val="000000"/>
                </a:solidFill>
                <a:latin typeface="Nunito Bold"/>
              </a:rPr>
              <a:t>Forest </a:t>
            </a:r>
            <a:r>
              <a:rPr lang="en-US" sz="2003">
                <a:solidFill>
                  <a:srgbClr val="000000"/>
                </a:solidFill>
                <a:latin typeface="Nunito"/>
              </a:rPr>
              <a:t>than UNET, but dipped performance in classifying </a:t>
            </a:r>
            <a:r>
              <a:rPr lang="en-US" sz="2003">
                <a:solidFill>
                  <a:srgbClr val="000000"/>
                </a:solidFill>
                <a:latin typeface="Nunito Bold"/>
              </a:rPr>
              <a:t>Water.</a:t>
            </a:r>
          </a:p>
          <a:p>
            <a:pPr>
              <a:lnSpc>
                <a:spcPts val="2804"/>
              </a:lnSpc>
            </a:pPr>
            <a:endParaRPr lang="en-US" sz="2003">
              <a:solidFill>
                <a:srgbClr val="000000"/>
              </a:solidFill>
              <a:latin typeface="Nunito Bol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CF97-61BE-A698-A5FF-17F152A3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00AEA-69A1-A1D1-E158-9937007FB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Undergraduate Thesis </a:t>
            </a:r>
          </a:p>
          <a:p>
            <a:pPr lvl="1"/>
            <a:r>
              <a:rPr lang="en-US"/>
              <a:t>(Sadia Khan, Mir </a:t>
            </a:r>
            <a:r>
              <a:rPr lang="en-US" err="1"/>
              <a:t>Sayad</a:t>
            </a:r>
            <a:r>
              <a:rPr lang="en-US"/>
              <a:t> Bin Almas)</a:t>
            </a:r>
          </a:p>
          <a:p>
            <a:r>
              <a:rPr lang="en-US"/>
              <a:t>Manuscript under preparation for conference/journal publication</a:t>
            </a:r>
          </a:p>
        </p:txBody>
      </p:sp>
    </p:spTree>
    <p:extLst>
      <p:ext uri="{BB962C8B-B14F-4D97-AF65-F5344CB8AC3E}">
        <p14:creationId xmlns:p14="http://schemas.microsoft.com/office/powerpoint/2010/main" val="173723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2B35-05CF-49E5-934F-9F3C77426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54815"/>
            <a:ext cx="9144000" cy="2387600"/>
          </a:xfrm>
        </p:spPr>
        <p:txBody>
          <a:bodyPr>
            <a:no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Realtime monitoring of  Poverty and Poverty induced migration through Automatic Slum Detection using Deep Learning Model</a:t>
            </a:r>
            <a:b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b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Dhaka 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B8640-D3CF-4FB9-9FDF-D7E017B7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en-US"/>
              <a:t>CDDS, </a:t>
            </a:r>
            <a:r>
              <a:rPr lang="en-US" err="1"/>
              <a:t>DnD</a:t>
            </a:r>
            <a:r>
              <a:rPr lang="en-US"/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2367305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IN" smtClean="0"/>
              <a:pPr/>
              <a:t>47</a:t>
            </a:fld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Shanty Structures (</a:t>
            </a:r>
            <a:r>
              <a:rPr lang="en-US" err="1"/>
              <a:t>Jhupri</a:t>
            </a:r>
            <a:r>
              <a:rPr lang="en-US"/>
              <a:t>, tin-shed)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High Density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Unhygienic Water supply and sanitation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In adequate road facilities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Very low Socio-economic condition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Slum [1]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9A7E-E8ED-4EC5-8B5D-1495756D4B42}"/>
              </a:ext>
            </a:extLst>
          </p:cNvPr>
          <p:cNvSpPr/>
          <p:nvPr/>
        </p:nvSpPr>
        <p:spPr>
          <a:xfrm>
            <a:off x="708592" y="5803664"/>
            <a:ext cx="6962115" cy="32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tx1"/>
                </a:solidFill>
              </a:rPr>
              <a:t>[1] Bangladesh Slum Census and Floating population Report, 2014</a:t>
            </a:r>
          </a:p>
        </p:txBody>
      </p:sp>
      <p:pic>
        <p:nvPicPr>
          <p:cNvPr id="10" name="Picture 9" descr="A picture containing mosaic&#10;&#10;Description automatically generated">
            <a:extLst>
              <a:ext uri="{FF2B5EF4-FFF2-40B4-BE49-F238E27FC236}">
                <a16:creationId xmlns:a16="http://schemas.microsoft.com/office/drawing/2014/main" id="{C2263CF0-C037-42C6-93C3-E37745C9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1690688"/>
            <a:ext cx="3327400" cy="27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49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088C-42BE-49F9-BD04-FD5AB67B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Slum vs Non-slum</a:t>
            </a:r>
          </a:p>
        </p:txBody>
      </p:sp>
      <p:pic>
        <p:nvPicPr>
          <p:cNvPr id="33" name="Content Placeholder 32" descr="A close up of a map&#10;&#10;Description automatically generated">
            <a:extLst>
              <a:ext uri="{FF2B5EF4-FFF2-40B4-BE49-F238E27FC236}">
                <a16:creationId xmlns:a16="http://schemas.microsoft.com/office/drawing/2014/main" id="{73569E87-DE09-436B-8DC4-162CA29E1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33" y="1930047"/>
            <a:ext cx="8275933" cy="4441788"/>
          </a:xfrm>
        </p:spPr>
      </p:pic>
    </p:spTree>
    <p:extLst>
      <p:ext uri="{BB962C8B-B14F-4D97-AF65-F5344CB8AC3E}">
        <p14:creationId xmlns:p14="http://schemas.microsoft.com/office/powerpoint/2010/main" val="2953426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B9E39-491D-4C52-A1E9-3D714773C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Ground Truth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01BDC-0BA9-4EB6-8DEA-320BE75C5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/>
              <a:t>Ground truth collection by physically visiting slums </a:t>
            </a:r>
          </a:p>
          <a:p>
            <a:pPr lvl="1" fontAlgn="base"/>
            <a:r>
              <a:rPr lang="en-US"/>
              <a:t>Using Gaia map and Gaia photo</a:t>
            </a:r>
          </a:p>
          <a:p>
            <a:pPr fontAlgn="base"/>
            <a:r>
              <a:rPr lang="en-US"/>
              <a:t>Slum Boundary annotation</a:t>
            </a:r>
          </a:p>
          <a:p>
            <a:pPr fontAlgn="base"/>
            <a:r>
              <a:rPr lang="en-US"/>
              <a:t>Overlaying the slum on Satellite Image</a:t>
            </a:r>
          </a:p>
          <a:p>
            <a:pPr fontAlgn="base"/>
            <a:r>
              <a:rPr lang="en-US"/>
              <a:t>Deep Learning Model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7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F6820-1546-9DF7-C900-4100D6B8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Full Bing image and the ground truth of Dhaka region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DB9E0-2539-E8A1-E12F-1620E0378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F147D-BF68-B073-2893-5C2369E6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70" y="1825625"/>
            <a:ext cx="5245034" cy="5051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8C0EF1-DB28-FE6B-1646-0B5B5E47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806574"/>
            <a:ext cx="5245033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2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1E8D7-AE53-472D-999A-88902E25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Slums Contour mapping using GPS device</a:t>
            </a:r>
          </a:p>
        </p:txBody>
      </p:sp>
      <p:pic>
        <p:nvPicPr>
          <p:cNvPr id="21" name="Content Placeholder 20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7FBB98A4-2D61-4E4C-9941-610FEDAB5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6" y="1316946"/>
            <a:ext cx="10814154" cy="5224459"/>
          </a:xfrm>
        </p:spPr>
      </p:pic>
    </p:spTree>
    <p:extLst>
      <p:ext uri="{BB962C8B-B14F-4D97-AF65-F5344CB8AC3E}">
        <p14:creationId xmlns:p14="http://schemas.microsoft.com/office/powerpoint/2010/main" val="3510606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93AA-AE2B-4BE6-B7A0-59B43D52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</a:t>
            </a:r>
          </a:p>
        </p:txBody>
      </p:sp>
      <p:pic>
        <p:nvPicPr>
          <p:cNvPr id="15" name="Content Placeholder 14" descr="A picture containing outdoor, building, boat, water&#10;&#10;Description automatically generated">
            <a:extLst>
              <a:ext uri="{FF2B5EF4-FFF2-40B4-BE49-F238E27FC236}">
                <a16:creationId xmlns:a16="http://schemas.microsoft.com/office/drawing/2014/main" id="{23352400-9EAC-4D5A-B358-9090E3858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78" y="1779867"/>
            <a:ext cx="3628344" cy="2041837"/>
          </a:xfrm>
        </p:spPr>
      </p:pic>
      <p:pic>
        <p:nvPicPr>
          <p:cNvPr id="19" name="Picture 18" descr="A stone building&#10;&#10;Description automatically generated">
            <a:extLst>
              <a:ext uri="{FF2B5EF4-FFF2-40B4-BE49-F238E27FC236}">
                <a16:creationId xmlns:a16="http://schemas.microsoft.com/office/drawing/2014/main" id="{8F9C4E2A-D7F1-415C-BA4E-6A00601A4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86" y="1779866"/>
            <a:ext cx="3628344" cy="2041837"/>
          </a:xfrm>
          <a:prstGeom prst="rect">
            <a:avLst/>
          </a:prstGeom>
        </p:spPr>
      </p:pic>
      <p:pic>
        <p:nvPicPr>
          <p:cNvPr id="21" name="Picture 20" descr="A picture containing outdoor, boat, water, train&#10;&#10;Description automatically generated">
            <a:extLst>
              <a:ext uri="{FF2B5EF4-FFF2-40B4-BE49-F238E27FC236}">
                <a16:creationId xmlns:a16="http://schemas.microsoft.com/office/drawing/2014/main" id="{1B6FA567-5538-4786-A0DB-EE023E836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78" y="4210408"/>
            <a:ext cx="3628344" cy="2041837"/>
          </a:xfrm>
          <a:prstGeom prst="rect">
            <a:avLst/>
          </a:prstGeom>
        </p:spPr>
      </p:pic>
      <p:pic>
        <p:nvPicPr>
          <p:cNvPr id="23" name="Picture 22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34048D25-0DF7-40B2-BEEF-988B0B0DA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86" y="4210408"/>
            <a:ext cx="3628344" cy="20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03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D65B-787F-408D-9BFA-21DBD3BA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Overlay the slum on Satellite Image</a:t>
            </a:r>
          </a:p>
        </p:txBody>
      </p:sp>
      <p:pic>
        <p:nvPicPr>
          <p:cNvPr id="9" name="Content Placeholder 8" descr="A picture containing kite, graffiti, purple, light&#10;&#10;Description automatically generated">
            <a:extLst>
              <a:ext uri="{FF2B5EF4-FFF2-40B4-BE49-F238E27FC236}">
                <a16:creationId xmlns:a16="http://schemas.microsoft.com/office/drawing/2014/main" id="{582B90F3-EA2D-403E-8450-B0E2E2882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1" y="939286"/>
            <a:ext cx="5632784" cy="5885536"/>
          </a:xfrm>
        </p:spPr>
      </p:pic>
    </p:spTree>
    <p:extLst>
      <p:ext uri="{BB962C8B-B14F-4D97-AF65-F5344CB8AC3E}">
        <p14:creationId xmlns:p14="http://schemas.microsoft.com/office/powerpoint/2010/main" val="12588073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A42E-B1CB-8AB5-1A1C-0F0BEB41C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286" y="1122363"/>
            <a:ext cx="11802794" cy="2387600"/>
          </a:xfrm>
        </p:spPr>
        <p:txBody>
          <a:bodyPr>
            <a:noAutofit/>
          </a:bodyPr>
          <a:lstStyle/>
          <a:p>
            <a:r>
              <a:rPr lang="en-US" sz="4800"/>
              <a:t>DPDC power consumption vs NTL</a:t>
            </a:r>
            <a:br>
              <a:rPr lang="en-US" sz="4800"/>
            </a:br>
            <a:r>
              <a:rPr lang="en-US" sz="4800"/>
              <a:t>DPDC power consumption vs Building Cat</a:t>
            </a:r>
            <a:br>
              <a:rPr lang="en-US" sz="4800"/>
            </a:br>
            <a:r>
              <a:rPr lang="en-US" sz="4800"/>
              <a:t>DPDC power consumption vs LULC</a:t>
            </a:r>
            <a:br>
              <a:rPr lang="en-US" sz="4800"/>
            </a:b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82E99-E9CD-4F9B-28B9-BF23D083A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CCDS, </a:t>
            </a:r>
            <a:r>
              <a:rPr lang="en-US" err="1"/>
              <a:t>DnD</a:t>
            </a:r>
            <a:r>
              <a:rPr lang="en-US"/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41379387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6F72D-C3B4-D89B-E163-AED2E627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r>
              <a:rPr lang="en-US" sz="4400"/>
              <a:t>DPDC Data (1 km x 1 km block) Average Power Consumption</a:t>
            </a:r>
            <a:endParaRPr lang="en-US"/>
          </a:p>
        </p:txBody>
      </p:sp>
      <p:pic>
        <p:nvPicPr>
          <p:cNvPr id="5" name="Content Placeholder 4" descr="A pixelated image of a cat&#10;&#10;Description automatically generated">
            <a:extLst>
              <a:ext uri="{FF2B5EF4-FFF2-40B4-BE49-F238E27FC236}">
                <a16:creationId xmlns:a16="http://schemas.microsoft.com/office/drawing/2014/main" id="{9E2402E1-CE70-3812-E2C9-64AE4B8E9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8" y="1799500"/>
            <a:ext cx="4175682" cy="4351338"/>
          </a:xfr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9B45BB4-8880-BBE7-106A-D59AD45A6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37761" r="39739" b="26222"/>
          <a:stretch/>
        </p:blipFill>
        <p:spPr>
          <a:xfrm>
            <a:off x="6954562" y="2193974"/>
            <a:ext cx="2971632" cy="247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97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6A5D-1AC5-E61A-8A9B-23402C62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Night Light </a:t>
            </a:r>
            <a:r>
              <a:rPr lang="en-US" sz="4400"/>
              <a:t> (1 km x 1 km block) Average light</a:t>
            </a:r>
            <a:endParaRPr lang="en-US"/>
          </a:p>
        </p:txBody>
      </p:sp>
      <p:pic>
        <p:nvPicPr>
          <p:cNvPr id="5" name="Content Placeholder 4" descr="A colorful pixelated image&#10;&#10;Description automatically generated">
            <a:extLst>
              <a:ext uri="{FF2B5EF4-FFF2-40B4-BE49-F238E27FC236}">
                <a16:creationId xmlns:a16="http://schemas.microsoft.com/office/drawing/2014/main" id="{44BF09D9-47C8-6F24-9CED-49C5F5919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1521876"/>
            <a:ext cx="4175760" cy="4351420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A645DE3-EB56-CECA-9D94-41C48100B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7" t="35111" r="41595" b="31111"/>
          <a:stretch/>
        </p:blipFill>
        <p:spPr>
          <a:xfrm>
            <a:off x="6568440" y="1690687"/>
            <a:ext cx="3230880" cy="26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75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2D1A-646B-8CFC-62C0-96A7E19EA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Building Categorization (1 km x 1 km block)</a:t>
            </a:r>
            <a:endParaRPr lang="en-US"/>
          </a:p>
        </p:txBody>
      </p:sp>
      <p:pic>
        <p:nvPicPr>
          <p:cNvPr id="5" name="Content Placeholder 4" descr="A colorful pixelated image on a black background&#10;&#10;Description automatically generated">
            <a:extLst>
              <a:ext uri="{FF2B5EF4-FFF2-40B4-BE49-F238E27FC236}">
                <a16:creationId xmlns:a16="http://schemas.microsoft.com/office/drawing/2014/main" id="{FE1CD4BB-B51E-714C-A92B-915F85412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12" y="1502068"/>
            <a:ext cx="4253280" cy="4351338"/>
          </a:xfrm>
        </p:spPr>
      </p:pic>
      <p:pic>
        <p:nvPicPr>
          <p:cNvPr id="9" name="Picture 8" descr="A group of colorful text boxes&#10;&#10;Description automatically generated">
            <a:extLst>
              <a:ext uri="{FF2B5EF4-FFF2-40B4-BE49-F238E27FC236}">
                <a16:creationId xmlns:a16="http://schemas.microsoft.com/office/drawing/2014/main" id="{6A46D41D-90E3-7A34-C4FB-55EB6CCA0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51" y="1502068"/>
            <a:ext cx="3036703" cy="17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740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FE9A-BADD-0D12-C17D-FEAA772BE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Land Use Land Cover (1 km x 1 km block)</a:t>
            </a:r>
            <a:endParaRPr lang="en-US"/>
          </a:p>
        </p:txBody>
      </p:sp>
      <p:pic>
        <p:nvPicPr>
          <p:cNvPr id="5" name="Content Placeholder 4" descr="A colorful squares and lines&#10;&#10;Description automatically generated">
            <a:extLst>
              <a:ext uri="{FF2B5EF4-FFF2-40B4-BE49-F238E27FC236}">
                <a16:creationId xmlns:a16="http://schemas.microsoft.com/office/drawing/2014/main" id="{A2EF9FD2-8E53-52AF-C66F-CD08C5EA8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1812608"/>
            <a:ext cx="3930481" cy="4095823"/>
          </a:xfrm>
        </p:spPr>
      </p:pic>
      <p:pic>
        <p:nvPicPr>
          <p:cNvPr id="7" name="Picture 6" descr="A group of colorful boxes with text&#10;&#10;Description automatically generated">
            <a:extLst>
              <a:ext uri="{FF2B5EF4-FFF2-40B4-BE49-F238E27FC236}">
                <a16:creationId xmlns:a16="http://schemas.microsoft.com/office/drawing/2014/main" id="{E523B0F6-B1CE-64C4-5CD4-DBB8C9E26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77" y="1812608"/>
            <a:ext cx="2783546" cy="18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18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E1F2-6091-262F-8588-BC230ABF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 wise Correlation (DPDC vs NTL)</a:t>
            </a:r>
          </a:p>
        </p:txBody>
      </p:sp>
      <p:pic>
        <p:nvPicPr>
          <p:cNvPr id="5" name="Content Placeholder 4" descr="A line with blue dots and orange lines&#10;&#10;Description automatically generated">
            <a:extLst>
              <a:ext uri="{FF2B5EF4-FFF2-40B4-BE49-F238E27FC236}">
                <a16:creationId xmlns:a16="http://schemas.microsoft.com/office/drawing/2014/main" id="{2E526C8F-4BE8-4062-58BA-AE60245F7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6" y="1262001"/>
            <a:ext cx="7424973" cy="5092520"/>
          </a:xfrm>
        </p:spPr>
      </p:pic>
    </p:spTree>
    <p:extLst>
      <p:ext uri="{BB962C8B-B14F-4D97-AF65-F5344CB8AC3E}">
        <p14:creationId xmlns:p14="http://schemas.microsoft.com/office/powerpoint/2010/main" val="4195790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D181-BDB4-B1CB-1DA6-980A2F10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 wise Correlation (DPDC vs Building Categorization)</a:t>
            </a:r>
          </a:p>
        </p:txBody>
      </p:sp>
      <p:pic>
        <p:nvPicPr>
          <p:cNvPr id="5" name="Content Placeholder 4" descr="A graph with blue dots and a red line&#10;&#10;Description automatically generated">
            <a:extLst>
              <a:ext uri="{FF2B5EF4-FFF2-40B4-BE49-F238E27FC236}">
                <a16:creationId xmlns:a16="http://schemas.microsoft.com/office/drawing/2014/main" id="{CDEAEDDC-9E06-A40B-2079-0945E6D10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7174"/>
            <a:ext cx="8503920" cy="4740483"/>
          </a:xfrm>
        </p:spPr>
      </p:pic>
    </p:spTree>
    <p:extLst>
      <p:ext uri="{BB962C8B-B14F-4D97-AF65-F5344CB8AC3E}">
        <p14:creationId xmlns:p14="http://schemas.microsoft.com/office/powerpoint/2010/main" val="3292964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0E4D-E855-8596-975B-D1C5C479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Annotation Process and Data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DE744-7D48-5263-0489-B38E6828E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Three steps</a:t>
            </a:r>
          </a:p>
          <a:p>
            <a:pPr lvl="1"/>
            <a:r>
              <a:rPr lang="en-US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Initial annotation process</a:t>
            </a:r>
          </a:p>
          <a:p>
            <a:pPr lvl="2"/>
            <a:r>
              <a:rPr lang="en-US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Stage-1: Group-1 vs Group-2 annotation agreement/disagreement</a:t>
            </a:r>
          </a:p>
          <a:p>
            <a:pPr lvl="2"/>
            <a:endParaRPr lang="en-US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r>
              <a:rPr lang="en-US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Intermediate Annotation Process</a:t>
            </a:r>
          </a:p>
          <a:p>
            <a:pPr lvl="2"/>
            <a:r>
              <a:rPr lang="en-US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Stage-2: Group-1 vs Group-2 annotation agreement/</a:t>
            </a:r>
            <a:r>
              <a:rPr lang="en-US" b="0" i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disagreemen</a:t>
            </a:r>
            <a:endParaRPr lang="en-US" b="0" i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r>
              <a:rPr lang="en-US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Final Annotation</a:t>
            </a:r>
          </a:p>
          <a:p>
            <a:pPr lvl="2"/>
            <a:r>
              <a:rPr lang="en-US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Expert annotation</a:t>
            </a:r>
          </a:p>
        </p:txBody>
      </p:sp>
    </p:spTree>
    <p:extLst>
      <p:ext uri="{BB962C8B-B14F-4D97-AF65-F5344CB8AC3E}">
        <p14:creationId xmlns:p14="http://schemas.microsoft.com/office/powerpoint/2010/main" val="33929067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414D-C226-4B4F-171C-C1310FF1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 wise Correlation (DPDC vs LULC)</a:t>
            </a:r>
          </a:p>
        </p:txBody>
      </p:sp>
      <p:pic>
        <p:nvPicPr>
          <p:cNvPr id="5" name="Content Placeholder 4" descr="A line and dots on a white background&#10;&#10;Description automatically generated">
            <a:extLst>
              <a:ext uri="{FF2B5EF4-FFF2-40B4-BE49-F238E27FC236}">
                <a16:creationId xmlns:a16="http://schemas.microsoft.com/office/drawing/2014/main" id="{81CA07C3-E454-1991-C290-696454C1D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2" y="1529494"/>
            <a:ext cx="8830990" cy="5176105"/>
          </a:xfrm>
        </p:spPr>
      </p:pic>
    </p:spTree>
    <p:extLst>
      <p:ext uri="{BB962C8B-B14F-4D97-AF65-F5344CB8AC3E}">
        <p14:creationId xmlns:p14="http://schemas.microsoft.com/office/powerpoint/2010/main" val="4078106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4271-6CDD-C5DA-2851-24EDD09D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Analysis with Deep Lab V3+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7C59-E7F4-195F-131C-DFA7607F1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3906A-489E-E451-96BA-4AAE47333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28" t="32389" r="16941" b="12134"/>
          <a:stretch/>
        </p:blipFill>
        <p:spPr>
          <a:xfrm>
            <a:off x="2935705" y="1835597"/>
            <a:ext cx="5245768" cy="465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7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F0329-3346-A484-5A6C-34FCC5AEB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1712D-EF65-BB04-9B88-1FE1CF62F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oogle Shape;223;p1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B165D49-6F62-B797-D880-2D94A8B2B2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0222"/>
          <a:stretch/>
        </p:blipFill>
        <p:spPr>
          <a:xfrm>
            <a:off x="417094" y="1493744"/>
            <a:ext cx="10749514" cy="5717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71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2308-EE1B-839B-2FE7-66A3062D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LULC on 64 districts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10526-8D39-728F-48FD-CDDAA5C8A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29;p19">
            <a:extLst>
              <a:ext uri="{FF2B5EF4-FFF2-40B4-BE49-F238E27FC236}">
                <a16:creationId xmlns:a16="http://schemas.microsoft.com/office/drawing/2014/main" id="{9B160EFC-ADA5-4901-4897-A476BBC04165}"/>
              </a:ext>
            </a:extLst>
          </p:cNvPr>
          <p:cNvSpPr txBox="1">
            <a:spLocks/>
          </p:cNvSpPr>
          <p:nvPr/>
        </p:nvSpPr>
        <p:spPr>
          <a:xfrm>
            <a:off x="1299411" y="956239"/>
            <a:ext cx="9144000" cy="8693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endParaRPr lang="en-US"/>
          </a:p>
        </p:txBody>
      </p:sp>
      <p:pic>
        <p:nvPicPr>
          <p:cNvPr id="5" name="Google Shape;231;p19" descr="Map&#10;&#10;Description automatically generated">
            <a:extLst>
              <a:ext uri="{FF2B5EF4-FFF2-40B4-BE49-F238E27FC236}">
                <a16:creationId xmlns:a16="http://schemas.microsoft.com/office/drawing/2014/main" id="{0B0B8B01-6273-7764-574F-41765DEE4E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6618" y="1705344"/>
            <a:ext cx="6571282" cy="6571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665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60</Slides>
  <Notes>13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1_Office Theme</vt:lpstr>
      <vt:lpstr>Projects </vt:lpstr>
      <vt:lpstr>BD-SAT: High-resolution Land Use Land Cover Dataset &amp; Benchmark Results for Developing</vt:lpstr>
      <vt:lpstr>Motivation</vt:lpstr>
      <vt:lpstr>Data Collection</vt:lpstr>
      <vt:lpstr>Full Bing image and the ground truth of Dhaka region</vt:lpstr>
      <vt:lpstr>Annotation Process and Data Reliability</vt:lpstr>
      <vt:lpstr>Performance Analysis with Deep Lab V3+</vt:lpstr>
      <vt:lpstr>Results</vt:lpstr>
      <vt:lpstr>Automatic LULC on 64 districts </vt:lpstr>
      <vt:lpstr>PowerPoint Presentation</vt:lpstr>
      <vt:lpstr>Publications</vt:lpstr>
      <vt:lpstr>Urban Building categorization</vt:lpstr>
      <vt:lpstr>What and why do we want to understand Urban environment and residence in developing country </vt:lpstr>
      <vt:lpstr>Motivation</vt:lpstr>
      <vt:lpstr>Example</vt:lpstr>
      <vt:lpstr>Two axis view</vt:lpstr>
      <vt:lpstr>Socio-economic area</vt:lpstr>
      <vt:lpstr>Ground Truth for Dhaka</vt:lpstr>
      <vt:lpstr>Segmentation Models</vt:lpstr>
      <vt:lpstr>Building Categorization on seven cities</vt:lpstr>
      <vt:lpstr>Detail performance across six cities</vt:lpstr>
      <vt:lpstr>Detail performance across six cities</vt:lpstr>
      <vt:lpstr>Building Categorization on Cairo Test data</vt:lpstr>
      <vt:lpstr>Publications</vt:lpstr>
      <vt:lpstr>Automatic Detection of Natural Disaster Effect on Paddy Field from Satellite Images using Deep Learning Techniques</vt:lpstr>
      <vt:lpstr>Motivation </vt:lpstr>
      <vt:lpstr>Study Area in Bangladesh</vt:lpstr>
      <vt:lpstr>Natural Disaster in Study Area </vt:lpstr>
      <vt:lpstr>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Publication</vt:lpstr>
      <vt:lpstr>Land Use Land Cover Segmentation using Synthetic Aperture Radar Data on Dhaka Division, Bangladesh</vt:lpstr>
      <vt:lpstr>PROBLEM STATEMENT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Publication</vt:lpstr>
      <vt:lpstr>Realtime monitoring of  Poverty and Poverty induced migration through Automatic Slum Detection using Deep Learning Model  in  Dhaka city</vt:lpstr>
      <vt:lpstr>Properties of Slum [1]</vt:lpstr>
      <vt:lpstr>Slum vs Non-slum</vt:lpstr>
      <vt:lpstr>Ground Truth Collection</vt:lpstr>
      <vt:lpstr> Slums Contour mapping using GPS device</vt:lpstr>
      <vt:lpstr>Photos</vt:lpstr>
      <vt:lpstr>Overlay the slum on Satellite Image</vt:lpstr>
      <vt:lpstr>DPDC power consumption vs NTL DPDC power consumption vs Building Cat DPDC power consumption vs LULC </vt:lpstr>
      <vt:lpstr>DPDC Data (1 km x 1 km block) Average Power Consumption</vt:lpstr>
      <vt:lpstr>Night Light  (1 km x 1 km block) Average light</vt:lpstr>
      <vt:lpstr>Building Categorization (1 km x 1 km block)</vt:lpstr>
      <vt:lpstr>Land Use Land Cover (1 km x 1 km block)</vt:lpstr>
      <vt:lpstr>Block wise Correlation (DPDC vs NTL)</vt:lpstr>
      <vt:lpstr>Block wise Correlation (DPDC vs Building Categorization)</vt:lpstr>
      <vt:lpstr>Block wise Correlation (DPDC vs LULC)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Projects </dc:title>
  <dc:creator>AKMMahbubur Rahman</dc:creator>
  <cp:revision>1</cp:revision>
  <dcterms:created xsi:type="dcterms:W3CDTF">2024-06-09T14:13:53Z</dcterms:created>
  <dcterms:modified xsi:type="dcterms:W3CDTF">2024-06-10T06:57:28Z</dcterms:modified>
</cp:coreProperties>
</file>